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6" r:id="rId3"/>
    <p:sldId id="280" r:id="rId4"/>
    <p:sldId id="257" r:id="rId5"/>
    <p:sldId id="311" r:id="rId6"/>
    <p:sldId id="272" r:id="rId7"/>
    <p:sldId id="259" r:id="rId8"/>
    <p:sldId id="261" r:id="rId9"/>
    <p:sldId id="260" r:id="rId10"/>
    <p:sldId id="312" r:id="rId11"/>
    <p:sldId id="258" r:id="rId12"/>
    <p:sldId id="306" r:id="rId13"/>
    <p:sldId id="262" r:id="rId14"/>
    <p:sldId id="307" r:id="rId15"/>
    <p:sldId id="263" r:id="rId16"/>
    <p:sldId id="273" r:id="rId17"/>
    <p:sldId id="274" r:id="rId18"/>
    <p:sldId id="275" r:id="rId19"/>
    <p:sldId id="309" r:id="rId20"/>
    <p:sldId id="265" r:id="rId21"/>
    <p:sldId id="276" r:id="rId22"/>
    <p:sldId id="277" r:id="rId23"/>
    <p:sldId id="278" r:id="rId24"/>
    <p:sldId id="266" r:id="rId25"/>
    <p:sldId id="310" r:id="rId26"/>
    <p:sldId id="270" r:id="rId27"/>
    <p:sldId id="281" r:id="rId28"/>
    <p:sldId id="282" r:id="rId29"/>
    <p:sldId id="283" r:id="rId30"/>
    <p:sldId id="284" r:id="rId31"/>
    <p:sldId id="300" r:id="rId32"/>
    <p:sldId id="286" r:id="rId33"/>
    <p:sldId id="301" r:id="rId34"/>
    <p:sldId id="287" r:id="rId35"/>
    <p:sldId id="302" r:id="rId36"/>
    <p:sldId id="271" r:id="rId3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nature.com/subjects/computational-biology-and-bioinformat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search?q=bioinformatics+language:&quot;javascript&quot;&amp;type=repositories" TargetMode="External"/><Relationship Id="rId2" Type="http://schemas.openxmlformats.org/officeDocument/2006/relationships/image" Target="../media/image12.png"/><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priesgo/course-uas-intro-bioinformatics" TargetMode="Externa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genomicsengland.co.uk/initiatives/100000-genomes-project" TargetMode="External"/><Relationship Id="rId3" Type="http://schemas.openxmlformats.org/officeDocument/2006/relationships/hyperlink" Target="https://www.encodeproject.org/" TargetMode="External"/><Relationship Id="rId2" Type="http://schemas.openxmlformats.org/officeDocument/2006/relationships/hyperlink" Target="https://www.genome.gov/10001688/international-hapmap-project" TargetMode="External"/><Relationship Id="rId1" Type="http://schemas.openxmlformats.org/officeDocument/2006/relationships/hyperlink" Target="https://www.internationalgenome.org/1000-genomes-summa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github.com/tron-bioinformatics" TargetMode="External"/><Relationship Id="rId3" Type="http://schemas.openxmlformats.org/officeDocument/2006/relationships/hyperlink" Target="https://tron-mainz.de/de/karriere#job-openings" TargetMode="External"/><Relationship Id="rId2" Type="http://schemas.openxmlformats.org/officeDocument/2006/relationships/hyperlink" Target="https://atlas-phdprogram.com/" TargetMode="External"/><Relationship Id="rId1" Type="http://schemas.openxmlformats.org/officeDocument/2006/relationships/hyperlink" Target="https://www.tron-mainz.d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5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hlinkClick r:id="rId2"/>
            </a:endParaRPr>
          </a:p>
          <a:p>
            <a:r>
              <a:rPr lang="en-US" altLang="de-DE">
                <a:latin typeface="Calibri" charset="0"/>
                <a:hlinkClick r:id="rId2"/>
              </a:rPr>
              <a:t>p</a:t>
            </a:r>
            <a:r>
              <a:rPr lang="en-US" altLang="de-DE">
                <a:latin typeface="Calibri" charset="0"/>
              </a:rPr>
              <a:t>riesgoferreiro@gmail.com</a:t>
            </a:r>
            <a:endParaRPr lang="de-DE" altLang="zh-CN">
              <a:latin typeface="Calibri" charset="0"/>
            </a:endParaRPr>
          </a:p>
          <a:p>
            <a:endParaRPr lang="de-DE" altLang="zh-CN">
              <a:latin typeface="Calibri" charset="0"/>
            </a:endParaRPr>
          </a:p>
          <a:p>
            <a:r>
              <a:rPr lang="de-DE" altLang="zh-CN" sz="2600" b="1">
                <a:latin typeface="Calibri" charset="0"/>
              </a:rPr>
              <a:t>Day 1 - Session 1</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Objectives of the course</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1800">
                <a:latin typeface="Calibri" charset="0"/>
              </a:rPr>
              <a:t>Overview of </a:t>
            </a:r>
            <a:r>
              <a:rPr lang="de-DE" altLang="en-US" sz="1800" b="1">
                <a:latin typeface="Calibri" charset="0"/>
              </a:rPr>
              <a:t>what is bioinformatics</a:t>
            </a:r>
            <a:r>
              <a:rPr lang="de-DE" altLang="en-US" sz="1800">
                <a:latin typeface="Calibri" charset="0"/>
              </a:rPr>
              <a:t>, necessary </a:t>
            </a:r>
            <a:r>
              <a:rPr lang="de-DE" altLang="en-US" sz="1800" b="1">
                <a:latin typeface="Calibri" charset="0"/>
              </a:rPr>
              <a:t>skills</a:t>
            </a:r>
            <a:r>
              <a:rPr lang="de-DE" altLang="en-US" sz="1800">
                <a:latin typeface="Calibri" charset="0"/>
              </a:rPr>
              <a:t>, why it is in high-demand and what are its </a:t>
            </a:r>
            <a:r>
              <a:rPr lang="de-DE" altLang="en-US" sz="1800" b="1">
                <a:latin typeface="Calibri" charset="0"/>
              </a:rPr>
              <a:t>perspectives </a:t>
            </a:r>
            <a:r>
              <a:rPr lang="de-DE" altLang="en-US" sz="1800">
                <a:latin typeface="Calibri" charset="0"/>
              </a:rPr>
              <a:t>for the future</a:t>
            </a:r>
            <a:endParaRPr lang="de-DE" altLang="en-US" sz="1800">
              <a:latin typeface="Calibri" charset="0"/>
            </a:endParaRPr>
          </a:p>
          <a:p>
            <a:r>
              <a:rPr lang="de-DE" altLang="en-US" sz="1800">
                <a:latin typeface="Calibri" charset="0"/>
              </a:rPr>
              <a:t>Rudiments of mainstream </a:t>
            </a:r>
            <a:r>
              <a:rPr lang="de-DE" altLang="en-US" sz="1800" b="1">
                <a:latin typeface="Calibri" charset="0"/>
              </a:rPr>
              <a:t>genomic computational pipelines</a:t>
            </a:r>
            <a:r>
              <a:rPr lang="de-DE" altLang="en-US" sz="1800">
                <a:latin typeface="Calibri" charset="0"/>
              </a:rPr>
              <a:t> with a particular focus in </a:t>
            </a:r>
            <a:r>
              <a:rPr lang="de-DE" altLang="en-US" sz="1800" b="1">
                <a:latin typeface="Calibri" charset="0"/>
              </a:rPr>
              <a:t>variant calling of small mutations </a:t>
            </a:r>
            <a:r>
              <a:rPr lang="de-DE" altLang="en-US" sz="1800">
                <a:latin typeface="Calibri" charset="0"/>
              </a:rPr>
              <a:t>applied to SARS-CoV-2</a:t>
            </a:r>
            <a:endParaRPr lang="de-DE" altLang="en-US" sz="1800">
              <a:latin typeface="Calibri" charset="0"/>
            </a:endParaRPr>
          </a:p>
          <a:p>
            <a:r>
              <a:rPr lang="de-DE" altLang="en-US" sz="1800">
                <a:latin typeface="Calibri" charset="0"/>
              </a:rPr>
              <a:t>Understading of main </a:t>
            </a:r>
            <a:r>
              <a:rPr lang="de-DE" altLang="en-US" sz="1800" b="1">
                <a:latin typeface="Calibri" charset="0"/>
              </a:rPr>
              <a:t>standard data formats</a:t>
            </a:r>
            <a:r>
              <a:rPr lang="de-DE" altLang="en-US" sz="1800">
                <a:latin typeface="Calibri" charset="0"/>
              </a:rPr>
              <a:t> and most popular tools to manipulate them</a:t>
            </a:r>
            <a:endParaRPr lang="de-DE" altLang="en-US" sz="1800">
              <a:latin typeface="Calibri" charset="0"/>
            </a:endParaRPr>
          </a:p>
          <a:p>
            <a:r>
              <a:rPr lang="de-DE" altLang="en-US" sz="1800">
                <a:latin typeface="Calibri" charset="0"/>
              </a:rPr>
              <a:t>Open science, engineering best practices and the </a:t>
            </a:r>
            <a:r>
              <a:rPr lang="de-DE" altLang="en-US" sz="1800" b="1">
                <a:latin typeface="Calibri" charset="0"/>
              </a:rPr>
              <a:t>reproducibility crisis</a:t>
            </a:r>
            <a:r>
              <a:rPr lang="de-DE" altLang="en-US" sz="1800">
                <a:latin typeface="Calibri" charset="0"/>
              </a:rPr>
              <a:t> in science</a:t>
            </a:r>
            <a:endParaRPr lang="de-DE" altLang="en-US" sz="1800">
              <a:latin typeface="Calibri" charset="0"/>
            </a:endParaRPr>
          </a:p>
          <a:p>
            <a:r>
              <a:rPr lang="de-DE" altLang="en-US" sz="1800">
                <a:latin typeface="Calibri" charset="0"/>
              </a:rPr>
              <a:t>Initiation to </a:t>
            </a:r>
            <a:r>
              <a:rPr lang="de-DE" altLang="en-US" sz="1800" b="1">
                <a:latin typeface="Calibri" charset="0"/>
              </a:rPr>
              <a:t>git </a:t>
            </a:r>
            <a:r>
              <a:rPr lang="de-DE" altLang="en-US" sz="1800">
                <a:latin typeface="Calibri" charset="0"/>
              </a:rPr>
              <a:t>as a version control system</a:t>
            </a:r>
            <a:endParaRPr lang="de-DE" altLang="en-US" sz="1800">
              <a:latin typeface="Calibri" charset="0"/>
            </a:endParaRPr>
          </a:p>
          <a:p>
            <a:r>
              <a:rPr lang="de-DE" altLang="en-US" sz="1800">
                <a:latin typeface="Calibri" charset="0"/>
              </a:rPr>
              <a:t>Familiarisation to </a:t>
            </a:r>
            <a:r>
              <a:rPr lang="de-DE" altLang="en-US" sz="1800" b="1">
                <a:latin typeface="Calibri" charset="0"/>
              </a:rPr>
              <a:t>Python </a:t>
            </a:r>
            <a:r>
              <a:rPr lang="de-DE" altLang="en-US" sz="1800">
                <a:latin typeface="Calibri" charset="0"/>
              </a:rPr>
              <a:t>and </a:t>
            </a:r>
            <a:r>
              <a:rPr lang="de-DE" altLang="en-US" sz="1800" b="1">
                <a:latin typeface="Calibri" charset="0"/>
              </a:rPr>
              <a:t>conda </a:t>
            </a:r>
            <a:r>
              <a:rPr lang="de-DE" altLang="en-US" sz="1800">
                <a:latin typeface="Calibri" charset="0"/>
              </a:rPr>
              <a:t>package manager</a:t>
            </a:r>
            <a:endParaRPr lang="de-DE" altLang="en-US" sz="1800">
              <a:latin typeface="Calibri" charset="0"/>
            </a:endParaRPr>
          </a:p>
          <a:p>
            <a:r>
              <a:rPr lang="de-DE" altLang="en-US" sz="1800">
                <a:latin typeface="Calibri" charset="0"/>
              </a:rPr>
              <a:t>Shallow initiation to </a:t>
            </a:r>
            <a:r>
              <a:rPr lang="de-DE" altLang="en-US" sz="1800" b="1">
                <a:latin typeface="Calibri" charset="0"/>
              </a:rPr>
              <a:t>machine learning</a:t>
            </a:r>
            <a:endParaRPr lang="de-DE" altLang="en-US" sz="1800">
              <a:latin typeface="Calibri" charset="0"/>
            </a:endParaRPr>
          </a:p>
          <a:p>
            <a:r>
              <a:rPr lang="de-DE" altLang="en-US" sz="1800">
                <a:latin typeface="Calibri" charset="0"/>
              </a:rPr>
              <a:t>Assisted development with </a:t>
            </a:r>
            <a:r>
              <a:rPr lang="de-DE" altLang="en-US" sz="1800" b="1">
                <a:latin typeface="Calibri" charset="0"/>
              </a:rPr>
              <a:t>automation</a:t>
            </a:r>
            <a:r>
              <a:rPr lang="de-DE" altLang="en-US" sz="1800">
                <a:latin typeface="Calibri" charset="0"/>
              </a:rPr>
              <a:t> and </a:t>
            </a:r>
            <a:r>
              <a:rPr lang="de-DE" altLang="en-US" sz="1800" b="1">
                <a:latin typeface="Calibri" charset="0"/>
              </a:rPr>
              <a:t>Artificial Intelligence tools</a:t>
            </a:r>
            <a:endParaRPr lang="de-DE" altLang="en-US" sz="1800">
              <a:latin typeface="Calibri" charset="0"/>
            </a:endParaRPr>
          </a:p>
          <a:p>
            <a:endParaRPr lang="de-DE" altLang="en-US" sz="1800">
              <a:latin typeface="Calibri" charset="0"/>
            </a:endParaRPr>
          </a:p>
          <a:p>
            <a:pPr marL="0" indent="0">
              <a:buNone/>
            </a:pPr>
            <a:endParaRPr lang="de-DE" altLang="en-US" sz="1800">
              <a:latin typeface="Calibri"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Non-objectives of the course that are though very relevant in bioinformatics</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de-DE" altLang="en-US" b="1" u="sng">
                <a:latin typeface="Calibri" charset="0"/>
              </a:rPr>
              <a:t>This is not a programming course and programming is not a prerequisite</a:t>
            </a:r>
            <a:r>
              <a:rPr lang="de-DE" altLang="en-US">
                <a:latin typeface="Calibri" charset="0"/>
              </a:rPr>
              <a:t>, although programming is a core skill in bioinformatics</a:t>
            </a:r>
            <a:endParaRPr lang="de-DE" altLang="en-US">
              <a:latin typeface="Calibri" charset="0"/>
            </a:endParaRPr>
          </a:p>
          <a:p>
            <a:r>
              <a:rPr lang="de-DE" altLang="en-US">
                <a:latin typeface="Calibri" charset="0"/>
              </a:rPr>
              <a:t>We will not use R, Java or any other programming languages than Python</a:t>
            </a:r>
            <a:endParaRPr lang="de-DE" altLang="en-US">
              <a:latin typeface="Calibri" charset="0"/>
            </a:endParaRPr>
          </a:p>
          <a:p>
            <a:r>
              <a:rPr lang="de-DE" altLang="en-US">
                <a:latin typeface="Calibri" charset="0"/>
              </a:rPr>
              <a:t>Databases</a:t>
            </a:r>
            <a:endParaRPr lang="de-DE" altLang="en-US">
              <a:latin typeface="Calibri" charset="0"/>
            </a:endParaRPr>
          </a:p>
          <a:p>
            <a:endParaRPr lang="de-DE" altLang="en-US">
              <a:latin typeface="Calibri" charset="0"/>
            </a:endParaRPr>
          </a:p>
          <a:p>
            <a:r>
              <a:rPr lang="de-DE" altLang="en-US" b="1" u="sng">
                <a:latin typeface="Calibri" charset="0"/>
              </a:rPr>
              <a:t>This is not a statistics course</a:t>
            </a:r>
            <a:r>
              <a:rPr lang="de-DE" altLang="en-US">
                <a:latin typeface="Calibri" charset="0"/>
              </a:rPr>
              <a:t>, although again statistics is a core skill in bioinformatics</a:t>
            </a:r>
            <a:endParaRPr lang="de-DE" altLang="en-US">
              <a:latin typeface="Calibri" charset="0"/>
            </a:endParaRPr>
          </a:p>
          <a:p>
            <a:r>
              <a:rPr lang="de-DE" altLang="en-US">
                <a:latin typeface="Calibri" charset="0"/>
              </a:rPr>
              <a:t>Data science</a:t>
            </a:r>
            <a:endParaRPr lang="de-DE" altLang="en-US">
              <a:latin typeface="Calibri" charset="0"/>
            </a:endParaRPr>
          </a:p>
          <a:p>
            <a:r>
              <a:rPr lang="de-DE" altLang="en-US">
                <a:latin typeface="Calibri" charset="0"/>
                <a:sym typeface="+mn-ea"/>
              </a:rPr>
              <a:t>Data visualization</a:t>
            </a:r>
            <a:endParaRPr lang="de-DE" altLang="en-US">
              <a:latin typeface="Calibri" charset="0"/>
            </a:endParaRPr>
          </a:p>
          <a:p>
            <a:r>
              <a:rPr lang="de-DE" altLang="en-US">
                <a:latin typeface="Calibri" charset="0"/>
              </a:rPr>
              <a:t>More machine learning including neural networks and other models</a:t>
            </a:r>
            <a:endParaRPr lang="de-DE" altLang="en-US">
              <a:latin typeface="Calibri" charset="0"/>
            </a:endParaRPr>
          </a:p>
          <a:p>
            <a:endParaRPr lang="de-DE" altLang="en-US">
              <a:latin typeface="Calibri" charset="0"/>
            </a:endParaRPr>
          </a:p>
          <a:p>
            <a:r>
              <a:rPr lang="de-DE" altLang="en-US">
                <a:latin typeface="Calibri" charset="0"/>
              </a:rPr>
              <a:t>Further emphasis on other bioinformatic computational pipelines</a:t>
            </a:r>
            <a:endParaRPr lang="de-DE" altLang="en-US">
              <a:latin typeface="Calibri" charset="0"/>
            </a:endParaRPr>
          </a:p>
          <a:p>
            <a:pPr lvl="1"/>
            <a:r>
              <a:rPr lang="de-DE" altLang="en-US">
                <a:latin typeface="Calibri" charset="0"/>
              </a:rPr>
              <a:t>Proteomics</a:t>
            </a:r>
            <a:endParaRPr lang="de-DE" altLang="en-US">
              <a:latin typeface="Calibri" charset="0"/>
            </a:endParaRPr>
          </a:p>
          <a:p>
            <a:pPr lvl="1"/>
            <a:r>
              <a:rPr lang="de-DE" altLang="en-US">
                <a:latin typeface="Calibri" charset="0"/>
              </a:rPr>
              <a:t>Bioimage informatics</a:t>
            </a:r>
            <a:endParaRPr lang="de-DE" altLang="en-US">
              <a:latin typeface="Calibri" charset="0"/>
            </a:endParaRPr>
          </a:p>
          <a:p>
            <a:pPr lvl="1"/>
            <a:r>
              <a:rPr lang="de-DE" altLang="en-US">
                <a:latin typeface="Calibri" charset="0"/>
              </a:rPr>
              <a:t>Immunoinformatics</a:t>
            </a:r>
            <a:endParaRPr lang="de-DE" altLang="en-US">
              <a:latin typeface="Calibri" charset="0"/>
            </a:endParaRPr>
          </a:p>
          <a:p>
            <a:endParaRPr lang="de-DE" altLang="en-US">
              <a:latin typeface="Calibri" charset="0"/>
            </a:endParaRPr>
          </a:p>
          <a:p>
            <a:pPr marL="0" indent="0">
              <a:buNone/>
            </a:pPr>
            <a:endParaRPr lang="de-DE" altLang="en-US">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the whole course</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en-US"/>
              <a:t>Overview of NGS methods</a:t>
            </a:r>
            <a:endParaRPr lang="en-US"/>
          </a:p>
          <a:p>
            <a:r>
              <a:rPr lang="en-US"/>
              <a:t>Standard genomic data formats</a:t>
            </a:r>
            <a:endParaRPr lang="en-US"/>
          </a:p>
          <a:p>
            <a:r>
              <a:rPr lang="en-US"/>
              <a:t>Computational genomic pipelines</a:t>
            </a:r>
            <a:endParaRPr lang="en-US"/>
          </a:p>
          <a:p>
            <a:r>
              <a:rPr lang="en-US"/>
              <a:t>Online biological databases and genome browsers</a:t>
            </a:r>
            <a:endParaRPr lang="en-US"/>
          </a:p>
          <a:p>
            <a:r>
              <a:rPr lang="en-US">
                <a:sym typeface="+mn-ea"/>
              </a:rPr>
              <a:t>Version control with git</a:t>
            </a:r>
            <a:endParaRPr lang="en-US"/>
          </a:p>
          <a:p>
            <a:r>
              <a:rPr lang="de-DE">
                <a:latin typeface="Calibri" charset="0"/>
              </a:rPr>
              <a:t>T</a:t>
            </a:r>
            <a:r>
              <a:rPr lang="de-DE" altLang="en-US">
                <a:latin typeface="Calibri" charset="0"/>
              </a:rPr>
              <a:t>he computational reproducibility crisis, </a:t>
            </a:r>
            <a:r>
              <a:rPr lang="en-US"/>
              <a:t>FAIR principles</a:t>
            </a:r>
            <a:endParaRPr lang="en-US"/>
          </a:p>
          <a:p>
            <a:r>
              <a:rPr lang="en-US"/>
              <a:t>Open science, open source</a:t>
            </a:r>
            <a:endParaRPr lang="en-US"/>
          </a:p>
          <a:p>
            <a:r>
              <a:rPr lang="de-DE" altLang="en-US">
                <a:latin typeface="Calibri" charset="0"/>
                <a:sym typeface="+mn-ea"/>
              </a:rPr>
              <a:t>Continuous Integration and automation</a:t>
            </a:r>
            <a:endParaRPr lang="de-DE" altLang="en-US">
              <a:latin typeface="Calibri" charset="0"/>
              <a:sym typeface="+mn-ea"/>
            </a:endParaRPr>
          </a:p>
          <a:p>
            <a:r>
              <a:rPr lang="de-DE" altLang="en-US">
                <a:latin typeface="Calibri" charset="0"/>
                <a:sym typeface="+mn-ea"/>
              </a:rPr>
              <a:t>Software engineering best practices</a:t>
            </a:r>
            <a:endParaRPr lang="de-DE" altLang="en-US">
              <a:latin typeface="Calibri" charset="0"/>
              <a:sym typeface="+mn-ea"/>
            </a:endParaRPr>
          </a:p>
          <a:p>
            <a:r>
              <a:rPr lang="de-DE" altLang="en-US">
                <a:latin typeface="Calibri" charset="0"/>
                <a:sym typeface="+mn-ea"/>
              </a:rPr>
              <a:t>Python crash course (?), most popular bioinformatics and machine learning Python packages </a:t>
            </a:r>
            <a:endParaRPr lang="de-DE" altLang="en-US">
              <a:latin typeface="Calibri" charset="0"/>
              <a:sym typeface="+mn-ea"/>
            </a:endParaRPr>
          </a:p>
          <a:p>
            <a:r>
              <a:rPr lang="de-DE" altLang="en-US">
                <a:latin typeface="Calibri" charset="0"/>
                <a:sym typeface="+mn-ea"/>
              </a:rPr>
              <a:t>Artificial Intelligence (AI) tools for development</a:t>
            </a:r>
            <a:endParaRPr lang="en-US"/>
          </a:p>
          <a:p>
            <a:r>
              <a:rPr lang="de-DE" altLang="en-US">
                <a:latin typeface="Calibri" charset="0"/>
              </a:rPr>
              <a:t>Workflow managers</a:t>
            </a:r>
            <a:endParaRPr lang="de-DE" altLang="en-US">
              <a:latin typeface="Calibri" charset="0"/>
            </a:endParaRPr>
          </a:p>
          <a:p>
            <a:r>
              <a:rPr lang="de-DE" altLang="en-US">
                <a:latin typeface="Calibri" charset="0"/>
              </a:rPr>
              <a:t>Introduction to Nextflow</a:t>
            </a:r>
            <a:endParaRPr lang="de-DE" altLang="en-US">
              <a:latin typeface="Calibri"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Definition of bioinformatics and computational biology</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Definition of bioinformatics (... and his cousin computational biology)</a:t>
            </a:r>
            <a:endParaRPr lang="de-DE" altLang="en-US">
              <a:latin typeface="Calibri" charset="0"/>
            </a:endParaRPr>
          </a:p>
        </p:txBody>
      </p:sp>
      <p:sp>
        <p:nvSpPr>
          <p:cNvPr id="3" name="Content Placeholder 2"/>
          <p:cNvSpPr>
            <a:spLocks noGrp="1"/>
          </p:cNvSpPr>
          <p:nvPr>
            <p:ph idx="1"/>
          </p:nvPr>
        </p:nvSpPr>
        <p:spPr/>
        <p:txBody>
          <a:bodyPr>
            <a:normAutofit fontScale="90000"/>
          </a:bodyPr>
          <a:p>
            <a:pPr marL="0" indent="0">
              <a:buNone/>
            </a:pPr>
            <a:r>
              <a:rPr lang="en-US" b="1"/>
              <a:t>Collins Concise English Dictionary</a:t>
            </a:r>
            <a:endParaRPr lang="en-US"/>
          </a:p>
          <a:p>
            <a:pPr marL="0" indent="0">
              <a:buNone/>
            </a:pPr>
            <a:endParaRPr lang="en-US"/>
          </a:p>
          <a:p>
            <a:pPr marL="457200" lvl="1" indent="0">
              <a:buNone/>
            </a:pPr>
            <a:r>
              <a:rPr lang="en-US" b="1" i="1"/>
              <a:t>bioinformatics</a:t>
            </a:r>
            <a:r>
              <a:rPr lang="en-US" i="1"/>
              <a:t> /ˌbaɪəʊˌɪnfəˈmætɪks/n (functioning as singular) </a:t>
            </a:r>
            <a:endParaRPr lang="en-US" i="1"/>
          </a:p>
          <a:p>
            <a:pPr marL="457200" lvl="1" indent="0" algn="just">
              <a:buNone/>
            </a:pPr>
            <a:r>
              <a:rPr lang="en-US" i="1"/>
              <a:t> 1. the branch of information science concerned with large databases of biochemical or pharmaceutical information</a:t>
            </a:r>
            <a:endParaRPr lang="en-US" i="1"/>
          </a:p>
          <a:p>
            <a:pPr marL="0" indent="0">
              <a:buNone/>
            </a:pPr>
            <a:endParaRPr lang="en-US" i="1"/>
          </a:p>
          <a:p>
            <a:pPr marL="0" indent="0">
              <a:buNone/>
            </a:pPr>
            <a:r>
              <a:rPr lang="en-US" b="1"/>
              <a:t>Wikipedia</a:t>
            </a:r>
            <a:endParaRPr lang="en-US" i="1"/>
          </a:p>
          <a:p>
            <a:pPr marL="0" indent="0">
              <a:buNone/>
            </a:pPr>
            <a:endParaRPr lang="en-US" i="1"/>
          </a:p>
          <a:p>
            <a:pPr marL="457200" lvl="1" indent="0">
              <a:buNone/>
            </a:pPr>
            <a:r>
              <a:rPr lang="de-DE" altLang="en-US" b="1" i="1">
                <a:latin typeface="Calibri" charset="0"/>
              </a:rPr>
              <a:t>b</a:t>
            </a:r>
            <a:r>
              <a:rPr lang="en-US" b="1" i="1"/>
              <a:t>ioinformatics</a:t>
            </a:r>
            <a:r>
              <a:rPr lang="en-US" i="1"/>
              <a:t> /ˌbaɪ.oʊˌɪnfərˈmætɪks/ </a:t>
            </a:r>
            <a:endParaRPr lang="en-US" i="1"/>
          </a:p>
          <a:p>
            <a:pPr marL="457200" lvl="1" indent="0" algn="just">
              <a:buNone/>
            </a:pPr>
            <a:r>
              <a:rPr lang="en-US" i="1"/>
              <a:t>is an </a:t>
            </a:r>
            <a:r>
              <a:rPr lang="en-US" i="1" u="sng"/>
              <a:t>interdisciplinary </a:t>
            </a:r>
            <a:r>
              <a:rPr lang="en-US" i="1"/>
              <a:t>field of science that develops methods and software tools for understanding biological data, especially when the data sets are large and complex. Bioinformatics uses biology, chemistry, physics, computer science, computer programming, information</a:t>
            </a:r>
            <a:r>
              <a:rPr lang="de-DE" altLang="en-US" i="1">
                <a:latin typeface="Calibri" charset="0"/>
              </a:rPr>
              <a:t> </a:t>
            </a:r>
            <a:r>
              <a:rPr lang="en-US" i="1"/>
              <a:t>engineering, mathematics and statistics to analyze and interpret biological data. The subsequent process of analyzing and interpreting data is referred to as </a:t>
            </a:r>
            <a:r>
              <a:rPr lang="en-US" b="1" i="1"/>
              <a:t>computational biology</a:t>
            </a:r>
            <a:r>
              <a:rPr lang="en-US" i="1"/>
              <a:t>.</a:t>
            </a:r>
            <a:endParaRPr lang="en-US"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robot)</a:t>
            </a:r>
            <a:endParaRPr lang="de-DE" altLang="en-US" sz="2000">
              <a:latin typeface="Calibri" charset="0"/>
            </a:endParaRPr>
          </a:p>
        </p:txBody>
      </p:sp>
      <p:sp>
        <p:nvSpPr>
          <p:cNvPr id="3" name="Content Placeholder 2"/>
          <p:cNvSpPr>
            <a:spLocks noGrp="1"/>
          </p:cNvSpPr>
          <p:nvPr>
            <p:ph idx="1"/>
          </p:nvPr>
        </p:nvSpPr>
        <p:spPr/>
        <p:txBody>
          <a:bodyPr>
            <a:normAutofit fontScale="50000"/>
          </a:bodyPr>
          <a:p>
            <a:pPr marL="0" indent="0">
              <a:buNone/>
            </a:pPr>
            <a:r>
              <a:rPr lang="en-US" sz="2800" b="1"/>
              <a:t>ChatGPT (3.5) what is the difference between bioinformatics and computational biology?</a:t>
            </a:r>
            <a:endParaRPr lang="en-US" sz="2800" i="1"/>
          </a:p>
          <a:p>
            <a:pPr marL="0" indent="0">
              <a:buNone/>
            </a:pPr>
            <a:endParaRPr lang="en-US" i="1"/>
          </a:p>
          <a:p>
            <a:pPr marL="0" indent="0">
              <a:buNone/>
            </a:pPr>
            <a:r>
              <a:rPr lang="en-US" i="1"/>
              <a:t>Bioinformatics and computational biology are closely related fields, but they have distinct focuses and areas of emphasis: </a:t>
            </a:r>
            <a:endParaRPr lang="en-US" i="1"/>
          </a:p>
          <a:p>
            <a:pPr marL="0" indent="0">
              <a:buNone/>
            </a:pPr>
            <a:r>
              <a:rPr lang="en-US" i="1"/>
              <a:t> 1. Bioinformatics:</a:t>
            </a:r>
            <a:endParaRPr lang="en-US" i="1"/>
          </a:p>
          <a:p>
            <a:pPr marL="0" indent="0">
              <a:buNone/>
            </a:pPr>
            <a:r>
              <a:rPr lang="en-US" i="1"/>
              <a:t>   - Bioinformatics primarily deals with the development and application of software tools and databases for managing, analyzing, and interpreting biological data, particularly molecular data like DNA, RNA, and protein sequences.</a:t>
            </a:r>
            <a:endParaRPr lang="en-US" i="1"/>
          </a:p>
          <a:p>
            <a:pPr marL="0" indent="0">
              <a:buNone/>
            </a:pPr>
            <a:r>
              <a:rPr lang="en-US" i="1"/>
              <a:t>    - It involves tasks such as sequence alignment, phylogenetic analysis, structure prediction, and functional annotation.</a:t>
            </a:r>
            <a:endParaRPr lang="en-US" i="1"/>
          </a:p>
          <a:p>
            <a:pPr marL="0" indent="0">
              <a:buNone/>
            </a:pPr>
            <a:r>
              <a:rPr lang="en-US" i="1"/>
              <a:t>   - Bioinformatics is more focused on the computational and informatics aspects of biological data, often involving the storage and retrieval of large datasets.</a:t>
            </a:r>
            <a:endParaRPr lang="en-US" i="1"/>
          </a:p>
          <a:p>
            <a:pPr marL="0" indent="0">
              <a:buNone/>
            </a:pPr>
            <a:r>
              <a:rPr lang="en-US" i="1"/>
              <a:t> 2. Computational Biology:</a:t>
            </a:r>
            <a:endParaRPr lang="en-US" i="1"/>
          </a:p>
          <a:p>
            <a:pPr marL="0" indent="0">
              <a:buNone/>
            </a:pPr>
            <a:r>
              <a:rPr lang="en-US" i="1"/>
              <a:t>   - Computational biology is a broader field that encompasses the use of computational methods and models to understand biological processes and systems.</a:t>
            </a:r>
            <a:endParaRPr lang="en-US" i="1"/>
          </a:p>
          <a:p>
            <a:pPr marL="0" indent="0">
              <a:buNone/>
            </a:pPr>
            <a:r>
              <a:rPr lang="en-US" i="1"/>
              <a:t>    - It includes the development of mathematical and computational models to simulate biological phenomena and gain insights into how living systems function.</a:t>
            </a:r>
            <a:endParaRPr lang="en-US" i="1"/>
          </a:p>
          <a:p>
            <a:pPr marL="0" indent="0">
              <a:buNone/>
            </a:pPr>
            <a:r>
              <a:rPr lang="en-US" i="1"/>
              <a:t>   - Computational biology can involve a wider range of biological data, including genomics, proteomics, systems biology, and more.</a:t>
            </a:r>
            <a:endParaRPr lang="en-US" i="1"/>
          </a:p>
          <a:p>
            <a:pPr marL="0" indent="0">
              <a:buNone/>
            </a:pPr>
            <a:r>
              <a:rPr lang="en-US" i="1"/>
              <a:t>    - It often emphasizes the development of algorithms and mathematical models to address biological questions.</a:t>
            </a:r>
            <a:endParaRPr lang="en-US" i="1"/>
          </a:p>
          <a:p>
            <a:pPr marL="0" indent="0">
              <a:buNone/>
            </a:pPr>
            <a:r>
              <a:rPr lang="en-US" i="1"/>
              <a:t> In summary, while </a:t>
            </a:r>
            <a:r>
              <a:rPr lang="en-US" b="1" i="1"/>
              <a:t>bioinformatics is a subset of computational biology</a:t>
            </a:r>
            <a:r>
              <a:rPr lang="en-US" i="1"/>
              <a:t>, it mainly focuses on data management and analysis, whereas computational biology has a broader scope, encompassing the development of computational models and simulations to study biological systems. These fields often overlap and collaborate to advance our understanding of biology and address complex biological questions.</a:t>
            </a:r>
            <a:endParaRPr lang="en-US"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r>
              <a:rPr lang="de-DE" altLang="en-US" sz="2000">
                <a:latin typeface="Calibri" charset="0"/>
              </a:rPr>
              <a:t> (let‘s ask the other robot)</a:t>
            </a:r>
            <a:endParaRPr lang="de-DE" altLang="en-US" sz="2000">
              <a:latin typeface="Calibri" charset="0"/>
            </a:endParaRPr>
          </a:p>
        </p:txBody>
      </p:sp>
      <p:sp>
        <p:nvSpPr>
          <p:cNvPr id="3" name="Content Placeholder 2"/>
          <p:cNvSpPr>
            <a:spLocks noGrp="1"/>
          </p:cNvSpPr>
          <p:nvPr>
            <p:ph idx="1"/>
          </p:nvPr>
        </p:nvSpPr>
        <p:spPr/>
        <p:txBody>
          <a:bodyPr>
            <a:normAutofit fontScale="70000"/>
          </a:bodyPr>
          <a:p>
            <a:pPr marL="0" indent="0">
              <a:buNone/>
            </a:pPr>
            <a:r>
              <a:rPr lang="en-US" sz="2800" b="1"/>
              <a:t>ChatGPT (</a:t>
            </a:r>
            <a:r>
              <a:rPr lang="de-DE" altLang="en-US" sz="2800" b="1">
                <a:latin typeface="Calibri" charset="0"/>
              </a:rPr>
              <a:t>4</a:t>
            </a:r>
            <a:r>
              <a:rPr lang="en-US" sz="2800" b="1"/>
              <a:t>.</a:t>
            </a:r>
            <a:r>
              <a:rPr lang="de-DE" altLang="en-US" sz="2800" b="1">
                <a:latin typeface="Calibri" charset="0"/>
              </a:rPr>
              <a:t>0</a:t>
            </a:r>
            <a:r>
              <a:rPr lang="en-US" sz="2800" b="1"/>
              <a:t>) what is the difference between bioinformatics and computational biology?</a:t>
            </a:r>
            <a:endParaRPr lang="en-US" sz="2800" i="1"/>
          </a:p>
          <a:p>
            <a:pPr marL="0" indent="0">
              <a:buNone/>
            </a:pPr>
            <a:endParaRPr lang="en-US" i="1"/>
          </a:p>
          <a:p>
            <a:pPr marL="0" indent="0">
              <a:buNone/>
            </a:pPr>
            <a:r>
              <a:rPr lang="en-US" i="1"/>
              <a:t>Bioinformatics and computational biology are distinct disciplines that scientists can use to help manage and understand biological data. Here are some of the main differences between the two:</a:t>
            </a:r>
            <a:endParaRPr lang="en-US" i="1"/>
          </a:p>
          <a:p>
            <a:pPr marL="0" indent="0">
              <a:buNone/>
            </a:pPr>
            <a:r>
              <a:rPr lang="en-US" i="1"/>
              <a:t>Computational Biology uses computer science, statistics, and mathematics to solve problems in biology. It can involve the development of algorithms, theoretical models, computational simulations, and mathematical models for statistical inference. Computational biology concerns all the parts of biology that aren’t wrapped up in big data. It is most effective when dealing with smaller, specific data sets and answering more general biological questions.</a:t>
            </a:r>
            <a:endParaRPr lang="en-US" i="1"/>
          </a:p>
          <a:p>
            <a:pPr marL="0" indent="0">
              <a:buNone/>
            </a:pPr>
            <a:r>
              <a:rPr lang="en-US" i="1"/>
              <a:t>Bioinformatics is a multidisciplinary field that combines biological knowledge with computer programming and big data. It is particularly useful when dealing with large amounts of data, such as genome sequencing. Bioinformatics requires programming and technical knowledge that allows scientists to gather and interpret the results of more complex analyses.</a:t>
            </a:r>
            <a:endParaRPr lang="en-US" i="1"/>
          </a:p>
          <a:p>
            <a:pPr marL="0" indent="0">
              <a:buNone/>
            </a:pPr>
            <a:r>
              <a:rPr lang="en-US" i="1"/>
              <a:t>While there is a great deal of </a:t>
            </a:r>
            <a:r>
              <a:rPr lang="en-US" b="1" i="1"/>
              <a:t>overlap between computational biology and bioinformatics</a:t>
            </a:r>
            <a:r>
              <a:rPr lang="en-US" i="1"/>
              <a:t>, the latter focuses more on big data and requires programming skills to handle and analyze large datasets.</a:t>
            </a:r>
            <a:endParaRPr lang="en-US" i="1"/>
          </a:p>
          <a:p>
            <a:pPr marL="0" indent="0">
              <a:buNone/>
            </a:pPr>
            <a:r>
              <a:rPr lang="en-US" b="1" i="1"/>
              <a:t>The lines between computational biology and bioinformatics continue to blur, and most scientists use both at various points when dealing with biological data.</a:t>
            </a:r>
            <a:endParaRPr lang="en-US" b="1" i="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sz="2000">
                <a:latin typeface="Calibri" charset="0"/>
                <a:sym typeface="+mn-ea"/>
              </a:rPr>
              <a:t>Bioinformatics or computational biology</a:t>
            </a:r>
            <a:endParaRPr lang="de-DE" altLang="en-US" sz="2000">
              <a:latin typeface="Calibri" charset="0"/>
            </a:endParaRPr>
          </a:p>
        </p:txBody>
      </p:sp>
      <p:sp>
        <p:nvSpPr>
          <p:cNvPr id="3" name="Content Placeholder 2"/>
          <p:cNvSpPr>
            <a:spLocks noGrp="1"/>
          </p:cNvSpPr>
          <p:nvPr>
            <p:ph idx="1"/>
          </p:nvPr>
        </p:nvSpPr>
        <p:spPr/>
        <p:txBody>
          <a:bodyPr>
            <a:normAutofit/>
          </a:bodyPr>
          <a:p>
            <a:pPr marL="0" indent="0">
              <a:buNone/>
            </a:pPr>
            <a:r>
              <a:rPr lang="en-US" i="1">
                <a:sym typeface="+mn-ea"/>
              </a:rPr>
              <a:t>“This duality echoes another that goes back to Aristotle, between ‘‘</a:t>
            </a:r>
            <a:r>
              <a:rPr lang="en-US" b="1" i="1">
                <a:sym typeface="+mn-ea"/>
              </a:rPr>
              <a:t>episteme’</a:t>
            </a:r>
            <a:r>
              <a:rPr lang="en-US" i="1">
                <a:sym typeface="+mn-ea"/>
              </a:rPr>
              <a:t>’ (knowledge, especially scientific) and ‘‘</a:t>
            </a:r>
            <a:r>
              <a:rPr lang="en-US" b="1" i="1">
                <a:sym typeface="+mn-ea"/>
              </a:rPr>
              <a:t>techne’</a:t>
            </a:r>
            <a:r>
              <a:rPr lang="en-US" i="1">
                <a:sym typeface="+mn-ea"/>
              </a:rPr>
              <a:t>’ (know-how, in the sense of craft or technology).”</a:t>
            </a:r>
            <a:r>
              <a:rPr lang="de-DE" altLang="en-US" i="1">
                <a:latin typeface="Calibri" charset="0"/>
                <a:sym typeface="+mn-ea"/>
              </a:rPr>
              <a:t> (Searls, 2010)</a:t>
            </a:r>
            <a:endParaRPr lang="de-DE" altLang="en-US">
              <a:latin typeface="Calibri" charset="0"/>
            </a:endParaRPr>
          </a:p>
          <a:p>
            <a:pPr marL="0" indent="0">
              <a:buNone/>
            </a:pPr>
            <a:endParaRPr lang="de-DE" altLang="en-US">
              <a:latin typeface="Calibri" charset="0"/>
            </a:endParaRPr>
          </a:p>
          <a:p>
            <a:pPr marL="0" indent="0">
              <a:buNone/>
            </a:pPr>
            <a:r>
              <a:rPr lang="de-DE" altLang="en-US">
                <a:latin typeface="Calibri" charset="0"/>
              </a:rPr>
              <a:t>The subject area of Nature journals use the term interchangeably </a:t>
            </a:r>
            <a:r>
              <a:rPr lang="de-DE" altLang="en-US" i="1">
                <a:latin typeface="Calibri" charset="0"/>
              </a:rPr>
              <a:t>(Russell, 2018)</a:t>
            </a:r>
            <a:endParaRPr lang="de-DE" altLang="en-US">
              <a:latin typeface="Calibri" charset="0"/>
            </a:endParaRPr>
          </a:p>
          <a:p>
            <a:pPr marL="0" indent="0">
              <a:buNone/>
            </a:pPr>
            <a:r>
              <a:rPr lang="de-DE" altLang="en-US" i="1">
                <a:latin typeface="Calibri" charset="0"/>
              </a:rPr>
              <a:t>„</a:t>
            </a:r>
            <a:r>
              <a:rPr lang="en-US" i="1"/>
              <a:t>Computational biology and bioinformatics is an interdisciplinary field that develops and applies computational methods to analyse large collections of biological data, such as genetic sequences, cell populations or protein samples, to make new predictions or discover new biology. The computational methods used include analytical methods, mathematical modelling and simulation.</a:t>
            </a:r>
            <a:r>
              <a:rPr lang="de-DE" altLang="en-US" i="1">
                <a:latin typeface="Calibri" charset="0"/>
              </a:rPr>
              <a:t>“</a:t>
            </a:r>
            <a:endParaRPr lang="en-US" i="1"/>
          </a:p>
          <a:p>
            <a:pPr marL="0" indent="0">
              <a:buNone/>
            </a:pPr>
            <a:r>
              <a:rPr lang="en-US">
                <a:hlinkClick r:id="rId1" action="ppaction://hlinkfile"/>
              </a:rPr>
              <a:t>https://www.nature.com/subjects/computational-biology-and-bioinformatics</a:t>
            </a:r>
            <a:endParaRPr lang="en-US">
              <a:hlinkClick r:id="rId1" action="ppaction://hlinkfile"/>
            </a:endParaRPr>
          </a:p>
          <a:p>
            <a:pPr marL="0" indent="0">
              <a:buNone/>
            </a:pPr>
            <a:endParaRPr lang="en-US" i="1">
              <a:hlinkClick r:id="rId1" action="ppaction://hlinkfile"/>
            </a:endParaRPr>
          </a:p>
          <a:p>
            <a:pPr marL="0" indent="0">
              <a:buNone/>
            </a:pPr>
            <a:endParaRPr lang="en-US" i="1"/>
          </a:p>
          <a:p>
            <a:pPr marL="0" indent="0">
              <a:buNone/>
            </a:pPr>
            <a:endParaRPr lang="en-US" i="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Skills and routine of a bioinformatician</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Skills needed by a bioinformatician</a:t>
            </a:r>
            <a:endParaRPr lang="de-DE" altLang="en-US">
              <a:latin typeface="Calibri" charset="0"/>
            </a:endParaRPr>
          </a:p>
        </p:txBody>
      </p:sp>
      <p:pic>
        <p:nvPicPr>
          <p:cNvPr id="8" name="Content Placeholder 7" descr="Screenshot from 2023-09-26 23-05-11"/>
          <p:cNvPicPr>
            <a:picLocks noChangeAspect="1"/>
          </p:cNvPicPr>
          <p:nvPr>
            <p:ph idx="1"/>
          </p:nvPr>
        </p:nvPicPr>
        <p:blipFill>
          <a:blip r:embed="rId1"/>
          <a:stretch>
            <a:fillRect/>
          </a:stretch>
        </p:blipFill>
        <p:spPr>
          <a:xfrm>
            <a:off x="1030605" y="1335405"/>
            <a:ext cx="10340340" cy="5056505"/>
          </a:xfrm>
          <a:prstGeom prst="rect">
            <a:avLst/>
          </a:prstGeom>
        </p:spPr>
      </p:pic>
      <p:sp>
        <p:nvSpPr>
          <p:cNvPr id="9" name="Text Box 8"/>
          <p:cNvSpPr txBox="1"/>
          <p:nvPr/>
        </p:nvSpPr>
        <p:spPr>
          <a:xfrm>
            <a:off x="9685020" y="6348730"/>
            <a:ext cx="1600200" cy="337185"/>
          </a:xfrm>
          <a:prstGeom prst="rect">
            <a:avLst/>
          </a:prstGeom>
          <a:noFill/>
        </p:spPr>
        <p:txBody>
          <a:bodyPr wrap="none" rtlCol="0">
            <a:spAutoFit/>
          </a:bodyPr>
          <a:p>
            <a:r>
              <a:rPr lang="de-DE" altLang="en-US" sz="1600">
                <a:latin typeface="Calibri" charset="0"/>
              </a:rPr>
              <a:t>(Welch, 2014)</a:t>
            </a:r>
            <a:endParaRPr lang="de-DE" altLang="en-US" sz="1600">
              <a:latin typeface="Calibri" charset="0"/>
            </a:endParaRPr>
          </a:p>
        </p:txBody>
      </p:sp>
      <p:sp>
        <p:nvSpPr>
          <p:cNvPr id="3" name="Rectangles 2"/>
          <p:cNvSpPr/>
          <p:nvPr/>
        </p:nvSpPr>
        <p:spPr>
          <a:xfrm>
            <a:off x="4402455" y="4114165"/>
            <a:ext cx="126301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ectangles 3"/>
          <p:cNvSpPr/>
          <p:nvPr/>
        </p:nvSpPr>
        <p:spPr>
          <a:xfrm>
            <a:off x="10156825" y="3504565"/>
            <a:ext cx="844550"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ectangles 4"/>
          <p:cNvSpPr/>
          <p:nvPr/>
        </p:nvSpPr>
        <p:spPr>
          <a:xfrm>
            <a:off x="3209925" y="367728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5093335" y="3850005"/>
            <a:ext cx="139255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ectangles 6"/>
          <p:cNvSpPr/>
          <p:nvPr/>
        </p:nvSpPr>
        <p:spPr>
          <a:xfrm>
            <a:off x="8764270" y="3331845"/>
            <a:ext cx="11182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Rectangles 18"/>
          <p:cNvSpPr/>
          <p:nvPr/>
        </p:nvSpPr>
        <p:spPr>
          <a:xfrm>
            <a:off x="10652760" y="3331845"/>
            <a:ext cx="71818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3209925" y="3342640"/>
            <a:ext cx="23082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Rectangles 20"/>
          <p:cNvSpPr/>
          <p:nvPr/>
        </p:nvSpPr>
        <p:spPr>
          <a:xfrm>
            <a:off x="11001375" y="4114165"/>
            <a:ext cx="28384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 name="Rectangles 21"/>
          <p:cNvSpPr/>
          <p:nvPr/>
        </p:nvSpPr>
        <p:spPr>
          <a:xfrm>
            <a:off x="3209925" y="4286885"/>
            <a:ext cx="150812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Rectangles 23"/>
          <p:cNvSpPr/>
          <p:nvPr/>
        </p:nvSpPr>
        <p:spPr>
          <a:xfrm>
            <a:off x="3209925" y="5331460"/>
            <a:ext cx="163766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s 24"/>
          <p:cNvSpPr/>
          <p:nvPr/>
        </p:nvSpPr>
        <p:spPr>
          <a:xfrm>
            <a:off x="3545205" y="5862320"/>
            <a:ext cx="492950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5518150" y="5504180"/>
            <a:ext cx="3607435" cy="172720"/>
          </a:xfrm>
          <a:prstGeom prst="rect">
            <a:avLst/>
          </a:prstGeom>
          <a:solidFill>
            <a:srgbClr val="FFFF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this session</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sym typeface="+mn-ea"/>
              </a:rPr>
              <a:t>Organization of the course</a:t>
            </a:r>
            <a:endParaRPr lang="de-DE" altLang="en-US">
              <a:latin typeface="Calibri" charset="0"/>
              <a:sym typeface="+mn-ea"/>
            </a:endParaRPr>
          </a:p>
          <a:p>
            <a:r>
              <a:rPr lang="de-DE" altLang="en-US">
                <a:latin typeface="Calibri" charset="0"/>
                <a:sym typeface="+mn-ea"/>
              </a:rPr>
              <a:t>Presentations</a:t>
            </a:r>
            <a:endParaRPr lang="de-DE" altLang="en-US">
              <a:latin typeface="Calibri" charset="0"/>
            </a:endParaRPr>
          </a:p>
          <a:p>
            <a:r>
              <a:rPr lang="de-DE" altLang="en-US">
                <a:latin typeface="Calibri" charset="0"/>
              </a:rPr>
              <a:t>Course overview, objectives and non-objectives</a:t>
            </a:r>
            <a:endParaRPr lang="de-DE" altLang="en-US">
              <a:latin typeface="Calibri" charset="0"/>
            </a:endParaRPr>
          </a:p>
          <a:p>
            <a:r>
              <a:rPr lang="de-DE" altLang="en-US">
                <a:latin typeface="Calibri" charset="0"/>
              </a:rPr>
              <a:t>Definition of bioinformatics and computational biology</a:t>
            </a:r>
            <a:endParaRPr lang="de-DE" altLang="en-US">
              <a:latin typeface="Calibri" charset="0"/>
            </a:endParaRPr>
          </a:p>
          <a:p>
            <a:r>
              <a:rPr lang="de-DE" altLang="en-US">
                <a:latin typeface="Calibri" charset="0"/>
              </a:rPr>
              <a:t>Skills and routine of a bioinformatician</a:t>
            </a:r>
            <a:endParaRPr lang="de-DE" altLang="en-US">
              <a:latin typeface="Calibri" charset="0"/>
            </a:endParaRPr>
          </a:p>
          <a:p>
            <a:r>
              <a:rPr lang="de-DE" altLang="en-US">
                <a:latin typeface="Calibri" charset="0"/>
              </a:rPr>
              <a:t>Brief history of bioinformatics</a:t>
            </a:r>
            <a:endParaRPr lang="de-DE" altLang="en-US">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user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718945" y="1825625"/>
            <a:ext cx="837247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scientist persona (Welch, 2014)</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1682115" y="1825625"/>
            <a:ext cx="8445500"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Bioinformatics engineer persona (Welch, 2014)</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1896110" y="1825625"/>
            <a:ext cx="801751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5306060" y="66675"/>
            <a:ext cx="6791960" cy="6791960"/>
          </a:xfrm>
          <a:prstGeom prst="rect">
            <a:avLst/>
          </a:prstGeom>
        </p:spPr>
      </p:pic>
      <p:sp>
        <p:nvSpPr>
          <p:cNvPr id="2" name="Title 1"/>
          <p:cNvSpPr>
            <a:spLocks noGrp="1"/>
          </p:cNvSpPr>
          <p:nvPr>
            <p:ph type="title"/>
          </p:nvPr>
        </p:nvSpPr>
        <p:spPr/>
        <p:txBody>
          <a:bodyPr/>
          <a:p>
            <a:r>
              <a:rPr lang="de-DE" altLang="en-US">
                <a:latin typeface="Calibri" charset="0"/>
              </a:rPr>
              <a:t>Most popular programming languages and topics in bioinformatics</a:t>
            </a:r>
            <a:endParaRPr lang="de-DE" altLang="en-US">
              <a:latin typeface="Calibri" charset="0"/>
            </a:endParaRPr>
          </a:p>
        </p:txBody>
      </p:sp>
      <p:sp>
        <p:nvSpPr>
          <p:cNvPr id="3" name="Content Placeholder 2"/>
          <p:cNvSpPr>
            <a:spLocks noGrp="1"/>
          </p:cNvSpPr>
          <p:nvPr>
            <p:ph idx="1"/>
          </p:nvPr>
        </p:nvSpPr>
        <p:spPr>
          <a:xfrm>
            <a:off x="647700" y="1825625"/>
            <a:ext cx="4658360" cy="4351655"/>
          </a:xfrm>
        </p:spPr>
        <p:txBody>
          <a:bodyPr/>
          <a:p>
            <a:r>
              <a:rPr lang="de-DE" altLang="en-US" sz="1200">
                <a:latin typeface="Calibri" charset="0"/>
              </a:rPr>
              <a:t>This obviusly changed and changes throughout time</a:t>
            </a:r>
            <a:endParaRPr lang="de-DE" altLang="en-US" sz="1200">
              <a:latin typeface="Calibri" charset="0"/>
            </a:endParaRPr>
          </a:p>
          <a:p>
            <a:r>
              <a:rPr lang="de-DE" altLang="en-US" sz="1200">
                <a:latin typeface="Calibri" charset="0"/>
              </a:rPr>
              <a:t>At the moment the winner is Python, although it may not be the fastest it prioritizes readability</a:t>
            </a:r>
            <a:endParaRPr lang="de-DE" altLang="en-US" sz="1200">
              <a:latin typeface="Calibri" charset="0"/>
            </a:endParaRPr>
          </a:p>
        </p:txBody>
      </p:sp>
      <p:pic>
        <p:nvPicPr>
          <p:cNvPr id="4" name="Picture 3" descr="Screenshot from 2023-09-26 23-36-35"/>
          <p:cNvPicPr>
            <a:picLocks noChangeAspect="1"/>
          </p:cNvPicPr>
          <p:nvPr/>
        </p:nvPicPr>
        <p:blipFill>
          <a:blip r:embed="rId2"/>
          <a:stretch>
            <a:fillRect/>
          </a:stretch>
        </p:blipFill>
        <p:spPr>
          <a:xfrm>
            <a:off x="1189355" y="2677795"/>
            <a:ext cx="2650490" cy="2983865"/>
          </a:xfrm>
          <a:prstGeom prst="rect">
            <a:avLst/>
          </a:prstGeom>
        </p:spPr>
      </p:pic>
      <p:sp>
        <p:nvSpPr>
          <p:cNvPr id="5" name="Text Box 4"/>
          <p:cNvSpPr txBox="1"/>
          <p:nvPr/>
        </p:nvSpPr>
        <p:spPr>
          <a:xfrm>
            <a:off x="641985" y="5752465"/>
            <a:ext cx="3484880" cy="953135"/>
          </a:xfrm>
          <a:prstGeom prst="rect">
            <a:avLst/>
          </a:prstGeom>
          <a:noFill/>
        </p:spPr>
        <p:txBody>
          <a:bodyPr wrap="square" rtlCol="0">
            <a:spAutoFit/>
          </a:bodyPr>
          <a:p>
            <a:pPr algn="l"/>
            <a:r>
              <a:rPr lang="de-DE" altLang="en-US" sz="800">
                <a:latin typeface="Calibri" charset="0"/>
              </a:rPr>
              <a:t>Open source repositories in GitHub labelled with the keyword „bioinformatics“. This is just intended for illustrative purposes, </a:t>
            </a:r>
            <a:endParaRPr lang="de-DE" altLang="en-US" sz="800">
              <a:latin typeface="Calibri" charset="0"/>
            </a:endParaRPr>
          </a:p>
          <a:p>
            <a:pPr algn="l"/>
            <a:r>
              <a:rPr lang="de-DE" altLang="en-US" sz="800">
                <a:latin typeface="Calibri" charset="0"/>
              </a:rPr>
              <a:t>these numbers are an underestimation of existing bioinformatics code</a:t>
            </a:r>
            <a:endParaRPr lang="de-DE" altLang="en-US" sz="800">
              <a:latin typeface="Calibri" charset="0"/>
            </a:endParaRPr>
          </a:p>
          <a:p>
            <a:pPr algn="l"/>
            <a:r>
              <a:rPr lang="de-DE" altLang="en-US" sz="800">
                <a:latin typeface="Calibri" charset="0"/>
              </a:rPr>
              <a:t>e.g.: </a:t>
            </a:r>
            <a:r>
              <a:rPr lang="de-DE" altLang="en-US" sz="800">
                <a:latin typeface="Calibri" charset="0"/>
                <a:hlinkClick r:id="rId3" action="ppaction://hlinkfile"/>
              </a:rPr>
              <a:t>https://github.com/search?q=bioinformatics+language%3A%22javascript%22&amp;type=repositories</a:t>
            </a:r>
            <a:endParaRPr lang="de-DE" altLang="en-US" sz="800">
              <a:latin typeface="Calibri" charset="0"/>
              <a:hlinkClick r:id="rId3" action="ppaction://hlinkfile"/>
            </a:endParaRPr>
          </a:p>
        </p:txBody>
      </p:sp>
      <p:sp>
        <p:nvSpPr>
          <p:cNvPr id="7" name="Text Box 6"/>
          <p:cNvSpPr txBox="1"/>
          <p:nvPr/>
        </p:nvSpPr>
        <p:spPr>
          <a:xfrm>
            <a:off x="5795645" y="5932805"/>
            <a:ext cx="6103620" cy="398780"/>
          </a:xfrm>
          <a:prstGeom prst="rect">
            <a:avLst/>
          </a:prstGeom>
          <a:noFill/>
        </p:spPr>
        <p:txBody>
          <a:bodyPr wrap="none" rtlCol="0">
            <a:spAutoFit/>
          </a:bodyPr>
          <a:p>
            <a:pPr algn="l"/>
            <a:r>
              <a:rPr lang="en-US" sz="1000"/>
              <a:t>NSAUNDERS. Popular topics at the BioStar Q&amp;A site. What You’re Doing Is Rather Desperate </a:t>
            </a:r>
            <a:br>
              <a:rPr lang="en-US" sz="1000"/>
            </a:br>
            <a:r>
              <a:rPr lang="en-US" sz="1000"/>
              <a:t>https://nsaunders.wordpress.com/2011/08/23/popular-topics-at-the-biostar-qa-site/ (2011).</a:t>
            </a:r>
            <a:endParaRPr lang="en-US"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de-DE" altLang="en-US">
                <a:latin typeface="Calibri" charset="0"/>
                <a:sym typeface="+mn-ea"/>
              </a:rPr>
              <a:t>Brief history of bioinformatics</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pic>
        <p:nvPicPr>
          <p:cNvPr id="4" name="Content Placeholder 3"/>
          <p:cNvPicPr>
            <a:picLocks noChangeAspect="1"/>
          </p:cNvPicPr>
          <p:nvPr>
            <p:ph idx="1"/>
          </p:nvPr>
        </p:nvPicPr>
        <p:blipFill>
          <a:blip r:embed="rId1"/>
          <a:stretch>
            <a:fillRect/>
          </a:stretch>
        </p:blipFill>
        <p:spPr>
          <a:xfrm>
            <a:off x="5347335" y="1861820"/>
            <a:ext cx="6447790" cy="3745230"/>
          </a:xfrm>
          <a:prstGeom prst="rect">
            <a:avLst/>
          </a:prstGeom>
        </p:spPr>
      </p:pic>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646920" y="588454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647700" y="1825625"/>
            <a:ext cx="4416425" cy="43516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Insulin </a:t>
            </a:r>
            <a:r>
              <a:rPr lang="de-DE" altLang="en-US" sz="1600">
                <a:latin typeface="Calibri" charset="0"/>
              </a:rPr>
              <a:t>was the first sequenced protein with the </a:t>
            </a:r>
            <a:r>
              <a:rPr lang="de-DE" altLang="en-US" sz="1600" b="1">
                <a:latin typeface="Calibri" charset="0"/>
              </a:rPr>
              <a:t>Edman degradation method</a:t>
            </a:r>
            <a:endParaRPr lang="de-DE" altLang="en-US" sz="1600">
              <a:latin typeface="Calibri" charset="0"/>
            </a:endParaRPr>
          </a:p>
          <a:p>
            <a:r>
              <a:rPr lang="de-DE" altLang="en-US" sz="1600">
                <a:latin typeface="Calibri" charset="0"/>
              </a:rPr>
              <a:t>Larger proteins could not be sequenced, but rather splitted and then sequenced. But then how do you put the pieces back together?</a:t>
            </a:r>
            <a:endParaRPr lang="de-DE" altLang="en-US" sz="1600">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9" name="Text Box 8"/>
          <p:cNvSpPr txBox="1"/>
          <p:nvPr/>
        </p:nvSpPr>
        <p:spPr>
          <a:xfrm>
            <a:off x="9163685" y="4008755"/>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
        <p:nvSpPr>
          <p:cNvPr id="7" name="Content Placeholder 2"/>
          <p:cNvSpPr>
            <a:spLocks noGrp="1"/>
          </p:cNvSpPr>
          <p:nvPr/>
        </p:nvSpPr>
        <p:spPr>
          <a:xfrm>
            <a:off x="748665" y="4474210"/>
            <a:ext cx="5759450" cy="211455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600" b="1">
                <a:latin typeface="Calibri" charset="0"/>
              </a:rPr>
              <a:t>Margaret Dayhoff</a:t>
            </a:r>
            <a:r>
              <a:rPr lang="de-DE" altLang="en-US" sz="1600">
                <a:latin typeface="Calibri" charset="0"/>
              </a:rPr>
              <a:t> (1925–1983) developed the first bioinformatics program, </a:t>
            </a:r>
            <a:r>
              <a:rPr lang="de-DE" altLang="en-US" sz="1600" b="1">
                <a:latin typeface="Calibri" charset="0"/>
              </a:rPr>
              <a:t>COMPROTEIN</a:t>
            </a:r>
            <a:r>
              <a:rPr lang="de-DE" altLang="en-US" sz="1600">
                <a:latin typeface="Calibri" charset="0"/>
              </a:rPr>
              <a:t>, that determined a protein primary structure from Edmon‘s sequencing data</a:t>
            </a:r>
            <a:endParaRPr lang="de-DE" altLang="en-US" sz="1600">
              <a:latin typeface="Calibri" charset="0"/>
            </a:endParaRPr>
          </a:p>
          <a:p>
            <a:r>
              <a:rPr lang="de-DE" altLang="en-US" sz="1600">
                <a:latin typeface="Calibri" charset="0"/>
              </a:rPr>
              <a:t>Nowadays, we call this algorithm a </a:t>
            </a:r>
            <a:r>
              <a:rPr lang="de-DE" altLang="en-US" sz="1600" b="1">
                <a:latin typeface="Calibri" charset="0"/>
              </a:rPr>
              <a:t>de novo sequence assembler</a:t>
            </a:r>
            <a:endParaRPr lang="de-DE" altLang="en-US" sz="1600">
              <a:latin typeface="Calibri" charset="0"/>
            </a:endParaRPr>
          </a:p>
          <a:p>
            <a:r>
              <a:rPr lang="de-DE" altLang="en-US" sz="1600">
                <a:latin typeface="Calibri" charset="0"/>
              </a:rPr>
              <a:t>It was coded in FORTRAN on punch cards!</a:t>
            </a:r>
            <a:endParaRPr lang="de-DE" altLang="en-US" sz="1600">
              <a:latin typeface="Calibri" charset="0"/>
            </a:endParaRPr>
          </a:p>
        </p:txBody>
      </p:sp>
      <p:pic>
        <p:nvPicPr>
          <p:cNvPr id="6" name="Content Placeholder 5"/>
          <p:cNvPicPr>
            <a:picLocks noChangeAspect="1"/>
          </p:cNvPicPr>
          <p:nvPr>
            <p:ph idx="1"/>
          </p:nvPr>
        </p:nvPicPr>
        <p:blipFill>
          <a:blip r:embed="rId1"/>
          <a:stretch>
            <a:fillRect/>
          </a:stretch>
        </p:blipFill>
        <p:spPr>
          <a:xfrm>
            <a:off x="647700" y="1497965"/>
            <a:ext cx="10515600" cy="2510790"/>
          </a:xfrm>
          <a:prstGeom prst="rect">
            <a:avLst/>
          </a:prstGeom>
        </p:spPr>
      </p:pic>
      <p:pic>
        <p:nvPicPr>
          <p:cNvPr id="8" name="Picture 7"/>
          <p:cNvPicPr>
            <a:picLocks noChangeAspect="1"/>
          </p:cNvPicPr>
          <p:nvPr/>
        </p:nvPicPr>
        <p:blipFill>
          <a:blip r:embed="rId2"/>
          <a:stretch>
            <a:fillRect/>
          </a:stretch>
        </p:blipFill>
        <p:spPr>
          <a:xfrm>
            <a:off x="6905625" y="4411345"/>
            <a:ext cx="1861185" cy="18611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1950-1970: the origins</a:t>
            </a:r>
            <a:endParaRPr lang="de-DE" altLang="en-US">
              <a:latin typeface="Calibri" charset="0"/>
            </a:endParaRPr>
          </a:p>
        </p:txBody>
      </p:sp>
      <p:sp>
        <p:nvSpPr>
          <p:cNvPr id="5" name="Content Placeholder 2"/>
          <p:cNvSpPr>
            <a:spLocks noGrp="1"/>
          </p:cNvSpPr>
          <p:nvPr/>
        </p:nvSpPr>
        <p:spPr>
          <a:xfrm>
            <a:off x="647700" y="1825625"/>
            <a:ext cx="4279900"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endParaRPr lang="en-US"/>
          </a:p>
        </p:txBody>
      </p:sp>
      <p:sp>
        <p:nvSpPr>
          <p:cNvPr id="3" name="Content Placeholder 2"/>
          <p:cNvSpPr/>
          <p:nvPr>
            <p:ph idx="1"/>
          </p:nvPr>
        </p:nvSpPr>
        <p:spPr>
          <a:xfrm>
            <a:off x="647700" y="1825625"/>
            <a:ext cx="6603365" cy="4351655"/>
          </a:xfrm>
        </p:spPr>
        <p:txBody>
          <a:bodyPr/>
          <a:p>
            <a:r>
              <a:rPr lang="de-DE" altLang="en-US">
                <a:latin typeface="Calibri" charset="0"/>
              </a:rPr>
              <a:t>In 1963 the term </a:t>
            </a:r>
            <a:r>
              <a:rPr lang="de-DE" altLang="en-US" b="1">
                <a:latin typeface="Calibri" charset="0"/>
              </a:rPr>
              <a:t>paleogenetics </a:t>
            </a:r>
            <a:r>
              <a:rPr lang="de-DE" altLang="en-US">
                <a:latin typeface="Calibri" charset="0"/>
              </a:rPr>
              <a:t>was coined, and the concept of </a:t>
            </a:r>
            <a:r>
              <a:rPr lang="de-DE" altLang="en-US" b="1">
                <a:latin typeface="Calibri" charset="0"/>
              </a:rPr>
              <a:t>orthology </a:t>
            </a:r>
            <a:r>
              <a:rPr lang="de-DE" altLang="en-US">
                <a:latin typeface="Calibri" charset="0"/>
              </a:rPr>
              <a:t>was defined in 1970. The amount of differences in orthologs from different species seemed proportional to the evolutionary divergence between those species.</a:t>
            </a:r>
            <a:endParaRPr lang="de-DE" altLang="en-US">
              <a:latin typeface="Calibri" charset="0"/>
            </a:endParaRPr>
          </a:p>
          <a:p>
            <a:r>
              <a:rPr lang="de-DE" altLang="en-US">
                <a:latin typeface="Calibri" charset="0"/>
              </a:rPr>
              <a:t>But there was no algorithm to identify the differences between two sequences, until </a:t>
            </a:r>
            <a:r>
              <a:rPr lang="de-DE" altLang="en-US" b="1">
                <a:latin typeface="Calibri" charset="0"/>
              </a:rPr>
              <a:t>Needleman-Wunsch</a:t>
            </a:r>
            <a:r>
              <a:rPr lang="de-DE" altLang="en-US">
                <a:latin typeface="Calibri" charset="0"/>
              </a:rPr>
              <a:t> developed their </a:t>
            </a:r>
            <a:r>
              <a:rPr lang="de-DE" altLang="en-US" b="1">
                <a:latin typeface="Calibri" charset="0"/>
              </a:rPr>
              <a:t>pairwise protein sequence alignment</a:t>
            </a:r>
            <a:r>
              <a:rPr lang="de-DE" altLang="en-US">
                <a:latin typeface="Calibri" charset="0"/>
              </a:rPr>
              <a:t>.</a:t>
            </a:r>
            <a:endParaRPr lang="de-DE" altLang="en-US">
              <a:latin typeface="Calibri" charset="0"/>
            </a:endParaRPr>
          </a:p>
          <a:p>
            <a:r>
              <a:rPr lang="de-DE" altLang="en-US">
                <a:latin typeface="Calibri" charset="0"/>
              </a:rPr>
              <a:t>This algorithm was later extended to </a:t>
            </a:r>
            <a:r>
              <a:rPr lang="de-DE" altLang="en-US" b="1">
                <a:latin typeface="Calibri" charset="0"/>
              </a:rPr>
              <a:t>Multiple Sequence Alignment (MSA)</a:t>
            </a:r>
            <a:r>
              <a:rPr lang="de-DE" altLang="en-US">
                <a:latin typeface="Calibri" charset="0"/>
              </a:rPr>
              <a:t> and later on implemented in </a:t>
            </a:r>
            <a:r>
              <a:rPr lang="de-DE" altLang="en-US" b="1">
                <a:latin typeface="Calibri" charset="0"/>
              </a:rPr>
              <a:t>CLUSTAL </a:t>
            </a:r>
            <a:r>
              <a:rPr lang="de-DE" altLang="en-US">
                <a:latin typeface="Calibri" charset="0"/>
              </a:rPr>
              <a:t>which is still in use today.</a:t>
            </a:r>
            <a:endParaRPr lang="de-DE" altLang="en-US">
              <a:latin typeface="Calibri" charset="0"/>
            </a:endParaRPr>
          </a:p>
        </p:txBody>
      </p:sp>
      <p:pic>
        <p:nvPicPr>
          <p:cNvPr id="4" name="Picture 3"/>
          <p:cNvPicPr>
            <a:picLocks noChangeAspect="1"/>
          </p:cNvPicPr>
          <p:nvPr/>
        </p:nvPicPr>
        <p:blipFill>
          <a:blip r:embed="rId1"/>
          <a:stretch>
            <a:fillRect/>
          </a:stretch>
        </p:blipFill>
        <p:spPr>
          <a:xfrm>
            <a:off x="7588250" y="1883410"/>
            <a:ext cx="4117975" cy="3443605"/>
          </a:xfrm>
          <a:prstGeom prst="rect">
            <a:avLst/>
          </a:prstGeom>
        </p:spPr>
      </p:pic>
      <p:sp>
        <p:nvSpPr>
          <p:cNvPr id="10" name="Text Box 9"/>
          <p:cNvSpPr txBox="1"/>
          <p:nvPr/>
        </p:nvSpPr>
        <p:spPr>
          <a:xfrm>
            <a:off x="9726295" y="537972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1970-1980: paradigm shift from protein to DNA analysis</a:t>
            </a:r>
            <a:endParaRPr lang="de-DE" altLang="en-US">
              <a:latin typeface="Calibri" charset="0"/>
            </a:endParaRPr>
          </a:p>
        </p:txBody>
      </p:sp>
      <p:sp>
        <p:nvSpPr>
          <p:cNvPr id="3" name="Content Placeholder 2"/>
          <p:cNvSpPr>
            <a:spLocks noGrp="1"/>
          </p:cNvSpPr>
          <p:nvPr>
            <p:ph idx="1"/>
          </p:nvPr>
        </p:nvSpPr>
        <p:spPr>
          <a:xfrm>
            <a:off x="647700" y="1825625"/>
            <a:ext cx="7527925" cy="4351655"/>
          </a:xfrm>
        </p:spPr>
        <p:txBody>
          <a:bodyPr>
            <a:normAutofit/>
          </a:bodyPr>
          <a:p>
            <a:r>
              <a:rPr lang="de-DE" altLang="en-US" sz="1600">
                <a:latin typeface="Calibri" charset="0"/>
              </a:rPr>
              <a:t>In 1958 Crick defined the central dogma of biology</a:t>
            </a:r>
            <a:endParaRPr lang="de-DE" altLang="en-US" sz="1600">
              <a:latin typeface="Calibri" charset="0"/>
            </a:endParaRPr>
          </a:p>
          <a:p>
            <a:r>
              <a:rPr lang="de-DE" altLang="en-US" sz="1600">
                <a:latin typeface="Calibri" charset="0"/>
              </a:rPr>
              <a:t>In 1968 all 64 DNA codons were deciphered</a:t>
            </a:r>
            <a:endParaRPr lang="de-DE" altLang="en-US" sz="1600">
              <a:latin typeface="Calibri" charset="0"/>
            </a:endParaRPr>
          </a:p>
          <a:p>
            <a:r>
              <a:rPr lang="de-DE" altLang="en-US" sz="1600">
                <a:latin typeface="Calibri" charset="0"/>
              </a:rPr>
              <a:t>In 1977 Sanger developed his first sequencing method which evolved later into the method still considered the gold standard</a:t>
            </a:r>
            <a:endParaRPr lang="de-DE" altLang="en-US" sz="1600">
              <a:latin typeface="Calibri" charset="0"/>
            </a:endParaRPr>
          </a:p>
          <a:p>
            <a:pPr lvl="1"/>
            <a:r>
              <a:rPr lang="de-DE" altLang="en-US" sz="1400">
                <a:latin typeface="Calibri" charset="0"/>
              </a:rPr>
              <a:t>The bacteriophage phiX174 genome (5386 bp) was the first whole genome ever sequenced</a:t>
            </a:r>
            <a:endParaRPr lang="de-DE" altLang="en-US" sz="1400">
              <a:latin typeface="Calibri" charset="0"/>
            </a:endParaRPr>
          </a:p>
          <a:p>
            <a:pPr lvl="0"/>
            <a:r>
              <a:rPr lang="de-DE" altLang="en-US" sz="1600">
                <a:latin typeface="Calibri" charset="0"/>
              </a:rPr>
              <a:t>In 1979 Staden published the Staden package (http://staden.sourceforge.net/), a toolset to manipulate Sanger sequencing readouts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Typical bioinformatic problems at the time:</a:t>
            </a:r>
            <a:endParaRPr lang="de-DE" altLang="en-US" sz="1600">
              <a:latin typeface="Calibri" charset="0"/>
            </a:endParaRPr>
          </a:p>
          <a:p>
            <a:pPr lvl="1"/>
            <a:r>
              <a:rPr lang="de-DE" altLang="en-US" sz="1400">
                <a:latin typeface="Calibri" charset="0"/>
              </a:rPr>
              <a:t>Finding homology between sequences</a:t>
            </a:r>
            <a:endParaRPr lang="de-DE" altLang="en-US" sz="1400">
              <a:latin typeface="Calibri" charset="0"/>
            </a:endParaRPr>
          </a:p>
          <a:p>
            <a:pPr lvl="1"/>
            <a:r>
              <a:rPr lang="de-DE" altLang="en-US" sz="1400">
                <a:latin typeface="Calibri" charset="0"/>
              </a:rPr>
              <a:t>Building phylogenetic trees using substitution matrices</a:t>
            </a:r>
            <a:endParaRPr lang="de-DE" altLang="en-US" sz="1400">
              <a:latin typeface="Calibri" charset="0"/>
            </a:endParaRPr>
          </a:p>
          <a:p>
            <a:pPr lvl="1"/>
            <a:r>
              <a:rPr lang="de-DE" altLang="en-US" sz="1400">
                <a:latin typeface="Calibri" charset="0"/>
              </a:rPr>
              <a:t>Finding Open Reading Frames to identify genes</a:t>
            </a:r>
            <a:endParaRPr lang="de-DE" altLang="en-US" sz="1400">
              <a:latin typeface="Calibri" charset="0"/>
            </a:endParaRPr>
          </a:p>
        </p:txBody>
      </p:sp>
      <p:sp>
        <p:nvSpPr>
          <p:cNvPr id="9" name="Text Box 8"/>
          <p:cNvSpPr txBox="1"/>
          <p:nvPr/>
        </p:nvSpPr>
        <p:spPr>
          <a:xfrm>
            <a:off x="8795385" y="5407660"/>
            <a:ext cx="3135630" cy="198755"/>
          </a:xfrm>
          <a:prstGeom prst="rect">
            <a:avLst/>
          </a:prstGeom>
          <a:noFill/>
        </p:spPr>
        <p:txBody>
          <a:bodyPr wrap="none" rtlCol="0">
            <a:spAutoFit/>
          </a:bodyPr>
          <a:p>
            <a:pPr algn="l"/>
            <a:r>
              <a:rPr lang="de-DE" altLang="en-US" sz="700">
                <a:latin typeface="Calibri" charset="0"/>
              </a:rPr>
              <a:t>https://en.wikipedia.org/wiki/Central_dogma_of_molecular_biology</a:t>
            </a:r>
            <a:endParaRPr lang="de-DE" altLang="en-US" sz="700">
              <a:latin typeface="Calibri" charset="0"/>
            </a:endParaRPr>
          </a:p>
        </p:txBody>
      </p:sp>
      <p:pic>
        <p:nvPicPr>
          <p:cNvPr id="5" name="Picture 4"/>
          <p:cNvPicPr>
            <a:picLocks noChangeAspect="1"/>
          </p:cNvPicPr>
          <p:nvPr/>
        </p:nvPicPr>
        <p:blipFill>
          <a:blip r:embed="rId1"/>
          <a:stretch>
            <a:fillRect/>
          </a:stretch>
        </p:blipFill>
        <p:spPr>
          <a:xfrm>
            <a:off x="8544560" y="1584325"/>
            <a:ext cx="3039745" cy="37191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1980-1990: parallel advances in biology and computer science</a:t>
            </a:r>
            <a:endParaRPr lang="de-DE" altLang="en-US">
              <a:latin typeface="Calibri" charset="0"/>
            </a:endParaRPr>
          </a:p>
        </p:txBody>
      </p:sp>
      <p:sp>
        <p:nvSpPr>
          <p:cNvPr id="3" name="Content Placeholder 2"/>
          <p:cNvSpPr>
            <a:spLocks noGrp="1"/>
          </p:cNvSpPr>
          <p:nvPr>
            <p:ph idx="1"/>
          </p:nvPr>
        </p:nvSpPr>
        <p:spPr/>
        <p:txBody>
          <a:bodyPr>
            <a:normAutofit fontScale="60000"/>
          </a:bodyPr>
          <a:p>
            <a:r>
              <a:rPr lang="de-DE" altLang="en-US">
                <a:latin typeface="Calibri" charset="0"/>
              </a:rPr>
              <a:t>Gene cloning through recombinant DNA and the Polymerase Chain Reaction (PCR) enabled a better DNA library preparation process</a:t>
            </a:r>
            <a:endParaRPr lang="de-DE" altLang="en-US">
              <a:latin typeface="Calibri" charset="0"/>
            </a:endParaRPr>
          </a:p>
          <a:p>
            <a:r>
              <a:rPr lang="de-DE" altLang="en-US">
                <a:latin typeface="Calibri" charset="0"/>
              </a:rPr>
              <a:t>The first „</a:t>
            </a:r>
            <a:r>
              <a:rPr lang="de-DE" altLang="en-US" b="1">
                <a:latin typeface="Calibri" charset="0"/>
              </a:rPr>
              <a:t>minicomputers</a:t>
            </a:r>
            <a:r>
              <a:rPr lang="de-DE" altLang="en-US">
                <a:latin typeface="Calibri" charset="0"/>
              </a:rPr>
              <a:t>“ entered the consumer market in 1977</a:t>
            </a:r>
            <a:endParaRPr lang="de-DE" altLang="en-US">
              <a:latin typeface="Calibri" charset="0"/>
            </a:endParaRPr>
          </a:p>
          <a:p>
            <a:pPr lvl="1"/>
            <a:r>
              <a:rPr lang="de-DE" altLang="en-US">
                <a:latin typeface="Calibri" charset="0"/>
              </a:rPr>
              <a:t>Commodore PET, Apple II and Tandy TRS-80</a:t>
            </a:r>
            <a:endParaRPr lang="de-DE" altLang="en-US">
              <a:latin typeface="Calibri" charset="0"/>
            </a:endParaRPr>
          </a:p>
          <a:p>
            <a:pPr lvl="1"/>
            <a:r>
              <a:rPr lang="de-DE" altLang="en-US">
                <a:latin typeface="Calibri" charset="0"/>
              </a:rPr>
              <a:t>These were programmed in Basic or Pascal</a:t>
            </a:r>
            <a:endParaRPr lang="de-DE" altLang="en-US">
              <a:latin typeface="Calibri" charset="0"/>
            </a:endParaRPr>
          </a:p>
          <a:p>
            <a:pPr lvl="1"/>
            <a:r>
              <a:rPr lang="de-DE" altLang="en-US">
                <a:latin typeface="Calibri" charset="0"/>
              </a:rPr>
              <a:t>These coexisted with larger mainframes running UNIX still used to process larger datasets that were usually using FORTRAN and C</a:t>
            </a:r>
            <a:endParaRPr lang="de-DE" altLang="en-US">
              <a:latin typeface="Calibri" charset="0"/>
            </a:endParaRPr>
          </a:p>
          <a:p>
            <a:pPr lvl="0"/>
            <a:r>
              <a:rPr lang="de-DE" altLang="en-US" sz="2000">
                <a:latin typeface="Calibri" charset="0"/>
              </a:rPr>
              <a:t>From 1984 to 1985 several software suites to manipulate sequencing data were developed (e.g.: </a:t>
            </a:r>
            <a:r>
              <a:rPr lang="de-DE" altLang="en-US">
                <a:latin typeface="Calibri" charset="0"/>
              </a:rPr>
              <a:t>GCG software suite, </a:t>
            </a:r>
            <a:r>
              <a:rPr lang="de-DE" altLang="en-US" sz="1800">
                <a:latin typeface="Calibri" charset="0"/>
              </a:rPr>
              <a:t>DNASTAR)</a:t>
            </a:r>
            <a:endParaRPr lang="de-DE" altLang="en-US" sz="1800">
              <a:latin typeface="Calibri" charset="0"/>
            </a:endParaRPr>
          </a:p>
          <a:p>
            <a:pPr lvl="0"/>
            <a:r>
              <a:rPr lang="de-DE" altLang="en-US" sz="1800">
                <a:latin typeface="Calibri" charset="0"/>
              </a:rPr>
              <a:t>In 1985 Stallman published the </a:t>
            </a:r>
            <a:r>
              <a:rPr lang="de-DE" altLang="en-US" sz="1800" b="1">
                <a:latin typeface="Calibri" charset="0"/>
              </a:rPr>
              <a:t>GNU manifesto</a:t>
            </a:r>
            <a:r>
              <a:rPr lang="de-DE" altLang="en-US" sz="1800">
                <a:latin typeface="Calibri" charset="0"/>
              </a:rPr>
              <a:t> which later evolved into the </a:t>
            </a:r>
            <a:r>
              <a:rPr lang="de-DE" altLang="en-US" sz="1800" b="1">
                <a:latin typeface="Calibri" charset="0"/>
              </a:rPr>
              <a:t>Free Software Foundation</a:t>
            </a:r>
            <a:endParaRPr lang="de-DE" altLang="en-US" sz="1800">
              <a:latin typeface="Calibri" charset="0"/>
            </a:endParaRPr>
          </a:p>
          <a:p>
            <a:pPr lvl="0"/>
            <a:r>
              <a:rPr lang="de-DE" altLang="en-US" sz="1800">
                <a:latin typeface="Calibri" charset="0"/>
                <a:sym typeface="+mn-ea"/>
              </a:rPr>
              <a:t>In the early 1980s the first </a:t>
            </a:r>
            <a:r>
              <a:rPr lang="de-DE" altLang="en-US" sz="1800" b="1">
                <a:latin typeface="Calibri" charset="0"/>
                <a:sym typeface="+mn-ea"/>
              </a:rPr>
              <a:t>desktop computers </a:t>
            </a:r>
            <a:r>
              <a:rPr lang="de-DE" altLang="en-US" sz="1800">
                <a:latin typeface="Calibri" charset="0"/>
                <a:sym typeface="+mn-ea"/>
              </a:rPr>
              <a:t>arrived with the </a:t>
            </a:r>
            <a:r>
              <a:rPr lang="de-DE" altLang="en-US" sz="1800" b="1">
                <a:latin typeface="Calibri" charset="0"/>
                <a:sym typeface="+mn-ea"/>
              </a:rPr>
              <a:t>x86 and RISC architectures</a:t>
            </a:r>
            <a:endParaRPr lang="de-DE" altLang="en-US" sz="1800">
              <a:latin typeface="Calibri" charset="0"/>
            </a:endParaRPr>
          </a:p>
          <a:p>
            <a:pPr lvl="1"/>
            <a:r>
              <a:rPr lang="de-DE" altLang="en-US" sz="1800">
                <a:latin typeface="Calibri" charset="0"/>
                <a:sym typeface="+mn-ea"/>
              </a:rPr>
              <a:t>These were the size of microcomputers, but they ran UNIX and were as performant as mainframes</a:t>
            </a:r>
            <a:endParaRPr lang="de-DE" altLang="en-US" sz="1800">
              <a:latin typeface="Calibri" charset="0"/>
              <a:sym typeface="+mn-ea"/>
            </a:endParaRPr>
          </a:p>
          <a:p>
            <a:pPr lvl="1"/>
            <a:r>
              <a:rPr lang="de-DE" altLang="en-US" sz="1800">
                <a:latin typeface="Calibri" charset="0"/>
              </a:rPr>
              <a:t>This fostered the creation of interpreted languages</a:t>
            </a:r>
            <a:endParaRPr lang="de-DE" altLang="en-US" sz="1800">
              <a:latin typeface="Calibri" charset="0"/>
            </a:endParaRPr>
          </a:p>
          <a:p>
            <a:pPr lvl="2"/>
            <a:r>
              <a:rPr lang="de-DE" altLang="en-US" sz="1440">
                <a:latin typeface="Calibri" charset="0"/>
              </a:rPr>
              <a:t>In 1987 </a:t>
            </a:r>
            <a:r>
              <a:rPr lang="de-DE" altLang="en-US" sz="1440" b="1">
                <a:latin typeface="Calibri" charset="0"/>
              </a:rPr>
              <a:t>PERL (Practical Extraction and Reporting Language)</a:t>
            </a:r>
            <a:r>
              <a:rPr lang="de-DE" altLang="en-US" sz="1440">
                <a:latin typeface="Calibri" charset="0"/>
              </a:rPr>
              <a:t> was created and the first bioinformatics Perl code dates from 1994. Perl dominated bioinformatics until late 2000s with bioperl</a:t>
            </a:r>
            <a:endParaRPr lang="de-DE" altLang="en-US" sz="1440">
              <a:latin typeface="Calibri" charset="0"/>
            </a:endParaRPr>
          </a:p>
          <a:p>
            <a:pPr lvl="2"/>
            <a:r>
              <a:rPr lang="de-DE" altLang="en-US" sz="1440">
                <a:latin typeface="Calibri" charset="0"/>
              </a:rPr>
              <a:t>In 1989 </a:t>
            </a:r>
            <a:r>
              <a:rPr lang="de-DE" altLang="en-US" sz="1440" b="1">
                <a:latin typeface="Calibri" charset="0"/>
              </a:rPr>
              <a:t>Python </a:t>
            </a:r>
            <a:r>
              <a:rPr lang="de-DE" altLang="en-US" sz="1440">
                <a:latin typeface="Calibri" charset="0"/>
              </a:rPr>
              <a:t>was created with an emphasis on code readability and now dominates the bioinformatic software</a:t>
            </a:r>
            <a:endParaRPr lang="de-DE" altLang="en-US" sz="1440">
              <a:latin typeface="Calibri" charset="0"/>
            </a:endParaRPr>
          </a:p>
          <a:p>
            <a:pPr lvl="0"/>
            <a:r>
              <a:rPr lang="de-DE" altLang="en-US" sz="1800">
                <a:latin typeface="Calibri" charset="0"/>
              </a:rPr>
              <a:t>Importantly in 1986 and 1987 the </a:t>
            </a:r>
            <a:r>
              <a:rPr lang="de-DE" altLang="en-US" sz="1800" b="1">
                <a:latin typeface="Calibri" charset="0"/>
              </a:rPr>
              <a:t>European Molecular Biology Laboratory (EMBL), GenBank from the US and DNA Data Bank of Japan (DDBJ)</a:t>
            </a:r>
            <a:r>
              <a:rPr lang="de-DE" altLang="en-US" sz="1800">
                <a:latin typeface="Calibri" charset="0"/>
              </a:rPr>
              <a:t> sequence databases united into what is today the </a:t>
            </a:r>
            <a:r>
              <a:rPr lang="de-DE" altLang="en-US" sz="1800" b="1">
                <a:latin typeface="Calibri" charset="0"/>
              </a:rPr>
              <a:t>International Nucleotide Sequence Database </a:t>
            </a:r>
            <a:r>
              <a:rPr lang="de-DE" altLang="en-US" sz="1800" b="1">
                <a:latin typeface="Calibri" charset="0"/>
              </a:rPr>
              <a:t>Collaboration (INSDC)</a:t>
            </a:r>
            <a:endParaRPr lang="de-DE" altLang="en-US" sz="1800">
              <a:latin typeface="Calibri" charset="0"/>
            </a:endParaRPr>
          </a:p>
          <a:p>
            <a:pPr lvl="1"/>
            <a:r>
              <a:rPr lang="de-DE" altLang="en-US" sz="1620">
                <a:latin typeface="Calibri" charset="0"/>
              </a:rPr>
              <a:t>This fostered data sharing and format standardizing at a global scale</a:t>
            </a:r>
            <a:endParaRPr lang="de-DE" altLang="en-US" sz="1620">
              <a:latin typeface="Calibri" charset="0"/>
            </a:endParaRPr>
          </a:p>
          <a:p>
            <a:pPr lvl="0"/>
            <a:r>
              <a:rPr lang="de-DE" altLang="en-US">
                <a:latin typeface="Calibri" charset="0"/>
              </a:rPr>
              <a:t>In 1985 the specialized journal </a:t>
            </a:r>
            <a:r>
              <a:rPr lang="de-DE" altLang="en-US" b="1">
                <a:latin typeface="Calibri" charset="0"/>
              </a:rPr>
              <a:t>Computer Applications in the Biosciences (CABIOS)</a:t>
            </a:r>
            <a:r>
              <a:rPr lang="de-DE" altLang="en-US">
                <a:latin typeface="Calibri" charset="0"/>
              </a:rPr>
              <a:t> was established. This later evolved in today‘s </a:t>
            </a:r>
            <a:r>
              <a:rPr lang="de-DE" altLang="en-US" b="1">
                <a:latin typeface="Calibri" charset="0"/>
              </a:rPr>
              <a:t>Bioinformatics journal</a:t>
            </a:r>
            <a:endParaRPr lang="de-DE" altLang="en-US" sz="1800">
              <a:latin typeface="Calibri" charset="0"/>
            </a:endParaRPr>
          </a:p>
          <a:p>
            <a:pPr lvl="2"/>
            <a:endParaRPr lang="de-DE" altLang="en-US">
              <a:latin typeface="Calibri"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a:xfrm>
            <a:off x="647700" y="1529715"/>
            <a:ext cx="10515600" cy="4351338"/>
          </a:xfrm>
        </p:spPr>
        <p:txBody>
          <a:bodyPr>
            <a:noAutofit/>
          </a:bodyPr>
          <a:p>
            <a:r>
              <a:rPr lang="de-DE" altLang="en-US" sz="900">
                <a:latin typeface="Calibri" charset="0"/>
              </a:rPr>
              <a:t>Four days, three sessions of hour and a half per day, between 9 am and 3 pm</a:t>
            </a:r>
            <a:endParaRPr lang="de-DE" altLang="en-US" sz="900">
              <a:latin typeface="Calibri" charset="0"/>
            </a:endParaRPr>
          </a:p>
          <a:p>
            <a:pPr lvl="1"/>
            <a:r>
              <a:rPr lang="de-DE" altLang="en-US" sz="820">
                <a:latin typeface="Calibri" charset="0"/>
              </a:rPr>
              <a:t>Around 30 slides per session</a:t>
            </a:r>
            <a:endParaRPr lang="de-DE" altLang="en-US" sz="820">
              <a:latin typeface="Calibri" charset="0"/>
            </a:endParaRPr>
          </a:p>
          <a:p>
            <a:pPr lvl="1"/>
            <a:r>
              <a:rPr lang="de-DE" altLang="en-US" sz="820">
                <a:latin typeface="Calibri" charset="0"/>
              </a:rPr>
              <a:t>Live demos in between</a:t>
            </a:r>
            <a:endParaRPr lang="de-DE" altLang="en-US" sz="820">
              <a:latin typeface="Calibri" charset="0"/>
            </a:endParaRPr>
          </a:p>
          <a:p>
            <a:pPr lvl="1"/>
            <a:r>
              <a:rPr lang="de-DE" altLang="en-US" sz="820">
                <a:highlight>
                  <a:srgbClr val="FFFF00"/>
                </a:highlight>
                <a:latin typeface="Calibri" charset="0"/>
              </a:rPr>
              <a:t>The last session every day will be hands on</a:t>
            </a:r>
            <a:r>
              <a:rPr lang="de-DE" altLang="en-US" sz="820">
                <a:latin typeface="Calibri" charset="0"/>
              </a:rPr>
              <a:t>, rather than slides based</a:t>
            </a:r>
            <a:endParaRPr lang="de-DE" altLang="en-US" sz="820">
              <a:latin typeface="Calibri" charset="0"/>
            </a:endParaRPr>
          </a:p>
          <a:p>
            <a:pPr lvl="0"/>
            <a:r>
              <a:rPr lang="de-DE" altLang="en-US" sz="900">
                <a:latin typeface="Calibri" charset="0"/>
              </a:rPr>
              <a:t>All material for the course is here </a:t>
            </a:r>
            <a:r>
              <a:rPr lang="de-DE" altLang="en-US" sz="900">
                <a:latin typeface="Calibri" charset="0"/>
                <a:hlinkClick r:id="rId1" action="ppaction://hlinkfile"/>
              </a:rPr>
              <a:t>https://github.com/priesgo/course-uas-intro-bioinformatics</a:t>
            </a:r>
            <a:endParaRPr lang="de-DE" altLang="en-US" sz="900">
              <a:latin typeface="Calibri" charset="0"/>
            </a:endParaRPr>
          </a:p>
          <a:p>
            <a:pPr lvl="0"/>
            <a:r>
              <a:rPr lang="de-DE" altLang="en-US" sz="900">
                <a:latin typeface="Calibri" charset="0"/>
              </a:rPr>
              <a:t>Hands on sessions</a:t>
            </a:r>
            <a:endParaRPr lang="de-DE" altLang="en-US" sz="900">
              <a:latin typeface="Calibri" charset="0"/>
            </a:endParaRPr>
          </a:p>
          <a:p>
            <a:pPr lvl="1"/>
            <a:r>
              <a:rPr lang="de-DE" altLang="en-US" sz="820">
                <a:latin typeface="Calibri" charset="0"/>
              </a:rPr>
              <a:t>What you‘ll need: </a:t>
            </a:r>
            <a:endParaRPr lang="de-DE" altLang="en-US" sz="820">
              <a:latin typeface="Calibri" charset="0"/>
            </a:endParaRPr>
          </a:p>
          <a:p>
            <a:pPr lvl="2"/>
            <a:r>
              <a:rPr lang="de-DE" altLang="en-US" sz="740">
                <a:latin typeface="Calibri" charset="0"/>
              </a:rPr>
              <a:t>a computer (any system is fine: Windows, Mac, Linux, ...)</a:t>
            </a:r>
            <a:endParaRPr lang="de-DE" altLang="en-US" sz="740">
              <a:latin typeface="Calibri" charset="0"/>
            </a:endParaRPr>
          </a:p>
          <a:p>
            <a:pPr lvl="2"/>
            <a:r>
              <a:rPr lang="de-DE" altLang="en-US" sz="740">
                <a:latin typeface="Calibri" charset="0"/>
              </a:rPr>
              <a:t>internet access and your favourite web browser</a:t>
            </a:r>
            <a:endParaRPr lang="de-DE" altLang="en-US" sz="740">
              <a:latin typeface="Calibri" charset="0"/>
            </a:endParaRPr>
          </a:p>
          <a:p>
            <a:pPr lvl="2"/>
            <a:r>
              <a:rPr lang="de-DE" altLang="en-US" sz="740">
                <a:latin typeface="Calibri" charset="0"/>
              </a:rPr>
              <a:t>a free Google account ? (not entirely sure)</a:t>
            </a:r>
            <a:endParaRPr lang="de-DE" altLang="en-US" sz="740">
              <a:latin typeface="Calibri" charset="0"/>
            </a:endParaRPr>
          </a:p>
          <a:p>
            <a:pPr lvl="2"/>
            <a:r>
              <a:rPr lang="de-DE" altLang="en-US" sz="740">
                <a:latin typeface="Calibri" charset="0"/>
              </a:rPr>
              <a:t>a free GitHub account</a:t>
            </a:r>
            <a:endParaRPr lang="de-DE" altLang="en-US" sz="740">
              <a:latin typeface="Calibri" charset="0"/>
            </a:endParaRPr>
          </a:p>
          <a:p>
            <a:pPr lvl="2"/>
            <a:r>
              <a:rPr lang="de-DE" altLang="en-US" sz="740">
                <a:latin typeface="Calibri" charset="0"/>
              </a:rPr>
              <a:t>Integrative Genomics Viewer (IGV)</a:t>
            </a:r>
            <a:endParaRPr lang="de-DE" altLang="en-US" sz="740">
              <a:latin typeface="Calibri" charset="0"/>
            </a:endParaRPr>
          </a:p>
          <a:p>
            <a:pPr lvl="1"/>
            <a:r>
              <a:rPr lang="de-DE" altLang="en-US" sz="820">
                <a:latin typeface="Calibri" charset="0"/>
              </a:rPr>
              <a:t>What we‘ll use:</a:t>
            </a:r>
            <a:endParaRPr lang="de-DE" altLang="en-US" sz="820">
              <a:latin typeface="Calibri" charset="0"/>
            </a:endParaRPr>
          </a:p>
          <a:p>
            <a:pPr lvl="2"/>
            <a:r>
              <a:rPr lang="de-DE" altLang="en-US" sz="740">
                <a:latin typeface="Calibri" charset="0"/>
              </a:rPr>
              <a:t>Locally in your computer you will only have to use IGV and download some small data files</a:t>
            </a:r>
            <a:endParaRPr lang="de-DE" altLang="en-US" sz="740">
              <a:latin typeface="Calibri" charset="0"/>
            </a:endParaRPr>
          </a:p>
          <a:p>
            <a:pPr lvl="2"/>
            <a:r>
              <a:rPr lang="de-DE" altLang="en-US" sz="740">
                <a:latin typeface="Calibri" charset="0"/>
              </a:rPr>
              <a:t>All other work will happen in the Google Cloud Shell</a:t>
            </a:r>
            <a:endParaRPr lang="de-DE" altLang="en-US" sz="740">
              <a:latin typeface="Calibri" charset="0"/>
            </a:endParaRPr>
          </a:p>
          <a:p>
            <a:pPr lvl="1"/>
            <a:r>
              <a:rPr lang="de-DE" altLang="en-US" sz="820">
                <a:latin typeface="Calibri" charset="0"/>
              </a:rPr>
              <a:t>How I will evaluate your work</a:t>
            </a:r>
            <a:endParaRPr lang="de-DE" altLang="en-US" sz="820">
              <a:latin typeface="Calibri" charset="0"/>
            </a:endParaRPr>
          </a:p>
          <a:p>
            <a:pPr lvl="2"/>
            <a:r>
              <a:rPr lang="de-DE" altLang="en-US" sz="740">
                <a:latin typeface="Calibri" charset="0"/>
              </a:rPr>
              <a:t>Final exam will be a multiple choice exam</a:t>
            </a:r>
            <a:endParaRPr lang="de-DE" altLang="en-US" sz="740">
              <a:latin typeface="Calibri" charset="0"/>
            </a:endParaRPr>
          </a:p>
          <a:p>
            <a:pPr lvl="2"/>
            <a:r>
              <a:rPr lang="de-DE" altLang="en-US" sz="740">
                <a:latin typeface="Calibri" charset="0"/>
              </a:rPr>
              <a:t>I will follow hands on sessions and for some of them you will need to push your results to a fork of the course‘s GitHub repository (don‘t worry if you don‘t understand what this means now)</a:t>
            </a:r>
            <a:endParaRPr lang="de-DE" altLang="en-US" sz="740">
              <a:latin typeface="Calibri" charset="0"/>
            </a:endParaRPr>
          </a:p>
          <a:p>
            <a:pPr lvl="0"/>
            <a:r>
              <a:rPr lang="de-DE" altLang="en-US" sz="920">
                <a:latin typeface="Calibri" charset="0"/>
              </a:rPr>
              <a:t>Last slide(s) of each session includes some references for further reading. This is a selection of cornerstone publications or resources in the field, </a:t>
            </a:r>
            <a:r>
              <a:rPr lang="de-DE" altLang="en-US" sz="920" u="sng">
                <a:latin typeface="Calibri" charset="0"/>
              </a:rPr>
              <a:t>you do not need to read them all to pass this course</a:t>
            </a:r>
            <a:r>
              <a:rPr lang="de-DE" altLang="en-US" sz="920">
                <a:latin typeface="Calibri" charset="0"/>
              </a:rPr>
              <a:t>. But if bioinformatics picks your interest I hope they are of use</a:t>
            </a:r>
            <a:endParaRPr lang="de-DE" altLang="en-US" sz="920">
              <a:latin typeface="Calibri" charset="0"/>
            </a:endParaRPr>
          </a:p>
          <a:p>
            <a:pPr lvl="2"/>
            <a:endParaRPr lang="de-DE" altLang="en-US" sz="740">
              <a:latin typeface="Calibri" charset="0"/>
            </a:endParaRPr>
          </a:p>
          <a:p>
            <a:r>
              <a:rPr lang="de-DE" altLang="en-US" sz="900">
                <a:latin typeface="Calibri" charset="0"/>
              </a:rPr>
              <a:t>Final exam on </a:t>
            </a:r>
            <a:r>
              <a:rPr lang="de-DE" altLang="en-US" sz="900" b="1">
                <a:latin typeface="Calibri" charset="0"/>
              </a:rPr>
              <a:t>Wednesday 18th October between 8.15 and 9.45 am</a:t>
            </a:r>
            <a:endParaRPr lang="de-DE" altLang="en-US" sz="900">
              <a:latin typeface="Calibri" charset="0"/>
            </a:endParaRPr>
          </a:p>
          <a:p>
            <a:pPr lvl="1"/>
            <a:r>
              <a:rPr lang="de-DE" altLang="en-US" sz="820">
                <a:latin typeface="Calibri" charset="0"/>
              </a:rPr>
              <a:t>If you have participated actively in the course and worked on the practical use case you are allowed to use your written records in the final exam an </a:t>
            </a:r>
            <a:r>
              <a:rPr lang="de-DE" altLang="en-US" sz="820" strike="sngStrike">
                <a:solidFill>
                  <a:schemeClr val="tx1">
                    <a:lumMod val="75000"/>
                    <a:lumOff val="25000"/>
                  </a:schemeClr>
                </a:solidFill>
                <a:highlight>
                  <a:srgbClr val="FFFF00"/>
                </a:highlight>
                <a:uFillTx/>
                <a:latin typeface="Calibri" charset="0"/>
              </a:rPr>
              <a:t>complete tasks related to these cases with a rating of 15 % (case 1) and 25 % (case 2)</a:t>
            </a:r>
            <a:r>
              <a:rPr lang="de-DE" altLang="en-US" sz="820">
                <a:latin typeface="Calibri" charset="0"/>
              </a:rPr>
              <a:t>. If you did not edit these practical use cases (or only one of them), you have to complete another task in the exam instead.</a:t>
            </a:r>
            <a:endParaRPr lang="de-DE" altLang="en-US" sz="820">
              <a:latin typeface="Calibri" charset="0"/>
            </a:endParaRPr>
          </a:p>
          <a:p>
            <a:pPr lvl="2"/>
            <a:r>
              <a:rPr lang="de-DE" altLang="en-US" sz="740">
                <a:latin typeface="Calibri" charset="0"/>
              </a:rPr>
              <a:t>The organization of practical use cases has changed slightly, apologies! There will be more practical load throughout the four days. </a:t>
            </a:r>
            <a:r>
              <a:rPr lang="de-DE" altLang="en-US" sz="740">
                <a:highlight>
                  <a:srgbClr val="FFFF00"/>
                </a:highlight>
                <a:latin typeface="Calibri" charset="0"/>
              </a:rPr>
              <a:t>Days 1 and 2 practical session account for 5 % rating each, while, days 3 and 4 hands on sessions account for 15 % rating each</a:t>
            </a:r>
            <a:r>
              <a:rPr lang="de-DE" altLang="en-US" sz="740">
                <a:latin typeface="Calibri" charset="0"/>
              </a:rPr>
              <a:t>. If you do all hands on sessions satisfactorily you will get a total of 40 % rating</a:t>
            </a:r>
            <a:endParaRPr lang="de-DE" altLang="en-US" sz="740">
              <a:latin typeface="Calibri" charset="0"/>
            </a:endParaRPr>
          </a:p>
          <a:p>
            <a:pPr lvl="1"/>
            <a:endParaRPr lang="de-DE" altLang="en-US" sz="820">
              <a:latin typeface="Calibri" charset="0"/>
            </a:endParaRPr>
          </a:p>
          <a:p>
            <a:pPr lvl="0"/>
            <a:r>
              <a:rPr lang="de-DE" altLang="en-US" sz="1400">
                <a:latin typeface="Calibri" charset="0"/>
              </a:rPr>
              <a:t>Please, do interrupt me at any time. Your questions are always welcomed</a:t>
            </a:r>
            <a:endParaRPr lang="de-DE" altLang="en-US" sz="1400">
              <a:latin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9039860" y="4740910"/>
            <a:ext cx="2094230" cy="937895"/>
          </a:xfrm>
          <a:prstGeom prst="rect">
            <a:avLst/>
          </a:prstGeom>
        </p:spPr>
      </p:pic>
      <p:pic>
        <p:nvPicPr>
          <p:cNvPr id="15" name="Picture 14"/>
          <p:cNvPicPr>
            <a:picLocks noChangeAspect="1"/>
          </p:cNvPicPr>
          <p:nvPr/>
        </p:nvPicPr>
        <p:blipFill>
          <a:blip r:embed="rId2"/>
          <a:stretch>
            <a:fillRect/>
          </a:stretch>
        </p:blipFill>
        <p:spPr>
          <a:xfrm>
            <a:off x="9837420" y="3348990"/>
            <a:ext cx="1450340" cy="1450340"/>
          </a:xfrm>
          <a:prstGeom prst="rect">
            <a:avLst/>
          </a:prstGeom>
        </p:spPr>
      </p:pic>
      <p:sp>
        <p:nvSpPr>
          <p:cNvPr id="2" name="Title 1"/>
          <p:cNvSpPr>
            <a:spLocks noGrp="1"/>
          </p:cNvSpPr>
          <p:nvPr>
            <p:ph type="title"/>
          </p:nvPr>
        </p:nvSpPr>
        <p:spPr>
          <a:xfrm>
            <a:off x="647700" y="258445"/>
            <a:ext cx="7620635" cy="1325880"/>
          </a:xfrm>
        </p:spPr>
        <p:txBody>
          <a:bodyPr>
            <a:normAutofit fontScale="90000"/>
          </a:bodyPr>
          <a:p>
            <a:r>
              <a:rPr lang="de-DE" altLang="en-US">
                <a:latin typeface="Calibri" charset="0"/>
              </a:rPr>
              <a:t>Brief history of bioinformatics</a:t>
            </a:r>
            <a:br>
              <a:rPr lang="de-DE" altLang="en-US">
                <a:latin typeface="Calibri" charset="0"/>
              </a:rPr>
            </a:br>
            <a:r>
              <a:rPr lang="de-DE" altLang="en-US">
                <a:latin typeface="Calibri" charset="0"/>
              </a:rPr>
              <a:t>1990-2000: genomics, structural bioinformatics and the information superhighway</a:t>
            </a:r>
            <a:endParaRPr lang="de-DE" altLang="en-US">
              <a:latin typeface="Calibri" charset="0"/>
            </a:endParaRPr>
          </a:p>
        </p:txBody>
      </p:sp>
      <p:sp>
        <p:nvSpPr>
          <p:cNvPr id="3" name="Content Placeholder 2"/>
          <p:cNvSpPr>
            <a:spLocks noGrp="1"/>
          </p:cNvSpPr>
          <p:nvPr>
            <p:ph idx="1"/>
          </p:nvPr>
        </p:nvSpPr>
        <p:spPr>
          <a:xfrm>
            <a:off x="647700" y="1818005"/>
            <a:ext cx="8392160" cy="4473575"/>
          </a:xfrm>
        </p:spPr>
        <p:txBody>
          <a:bodyPr>
            <a:normAutofit fontScale="90000" lnSpcReduction="20000"/>
          </a:bodyPr>
          <a:p>
            <a:r>
              <a:rPr lang="de-DE" altLang="en-US" sz="2000">
                <a:latin typeface="Calibri" charset="0"/>
                <a:sym typeface="+mn-ea"/>
              </a:rPr>
              <a:t>In 1990 Tim Berners Lee developed the </a:t>
            </a:r>
            <a:r>
              <a:rPr lang="de-DE" altLang="en-US" sz="2000" b="1">
                <a:latin typeface="Calibri" charset="0"/>
                <a:sym typeface="+mn-ea"/>
              </a:rPr>
              <a:t>Internet </a:t>
            </a:r>
            <a:r>
              <a:rPr lang="de-DE" altLang="en-US" sz="2000">
                <a:latin typeface="Calibri" charset="0"/>
                <a:sym typeface="+mn-ea"/>
              </a:rPr>
              <a:t>and started a never before seen data and software sharing in the scientific world</a:t>
            </a:r>
            <a:endParaRPr lang="de-DE" altLang="en-US" sz="2000">
              <a:latin typeface="Calibri" charset="0"/>
              <a:sym typeface="+mn-ea"/>
            </a:endParaRPr>
          </a:p>
          <a:p>
            <a:pPr lvl="1"/>
            <a:r>
              <a:rPr lang="de-DE" altLang="en-US" sz="2000">
                <a:latin typeface="Calibri" charset="0"/>
                <a:sym typeface="+mn-ea"/>
              </a:rPr>
              <a:t>In 1991 the first </a:t>
            </a:r>
            <a:r>
              <a:rPr lang="de-DE" altLang="en-US" sz="2000" b="1">
                <a:latin typeface="Calibri" charset="0"/>
                <a:sym typeface="+mn-ea"/>
              </a:rPr>
              <a:t>preprint server arXiv</a:t>
            </a:r>
            <a:r>
              <a:rPr lang="de-DE" altLang="en-US" sz="2000">
                <a:latin typeface="Calibri" charset="0"/>
                <a:sym typeface="+mn-ea"/>
              </a:rPr>
              <a:t> was implemented and followed by </a:t>
            </a:r>
            <a:r>
              <a:rPr lang="de-DE" altLang="en-US" sz="2000" b="1">
                <a:latin typeface="Calibri" charset="0"/>
                <a:sym typeface="+mn-ea"/>
              </a:rPr>
              <a:t>bioarXiv </a:t>
            </a:r>
            <a:r>
              <a:rPr lang="de-DE" altLang="en-US" sz="2000">
                <a:latin typeface="Calibri" charset="0"/>
                <a:sym typeface="+mn-ea"/>
              </a:rPr>
              <a:t>in 2013</a:t>
            </a:r>
            <a:endParaRPr lang="de-DE" altLang="en-US" sz="2300">
              <a:latin typeface="Calibri" charset="0"/>
              <a:sym typeface="+mn-ea"/>
            </a:endParaRPr>
          </a:p>
          <a:p>
            <a:pPr lvl="1"/>
            <a:r>
              <a:rPr lang="de-DE" altLang="en-US" sz="2000">
                <a:latin typeface="Calibri" charset="0"/>
                <a:sym typeface="+mn-ea"/>
              </a:rPr>
              <a:t>In 1993 the first nucleotide sequence database was made publicly available online, the </a:t>
            </a:r>
            <a:r>
              <a:rPr lang="de-DE" altLang="en-US" sz="2000" b="1">
                <a:latin typeface="Calibri" charset="0"/>
                <a:sym typeface="+mn-ea"/>
              </a:rPr>
              <a:t>EMBL Nucleotide Sequence Data Library</a:t>
            </a:r>
            <a:endParaRPr lang="de-DE" altLang="en-US" sz="2000" b="1">
              <a:latin typeface="Calibri" charset="0"/>
            </a:endParaRPr>
          </a:p>
          <a:p>
            <a:pPr lvl="1"/>
            <a:r>
              <a:rPr lang="de-DE" altLang="en-US" sz="2000">
                <a:latin typeface="Calibri" charset="0"/>
                <a:sym typeface="+mn-ea"/>
              </a:rPr>
              <a:t>In 1994 the </a:t>
            </a:r>
            <a:r>
              <a:rPr lang="de-DE" altLang="en-US" sz="2000" b="1">
                <a:latin typeface="Calibri" charset="0"/>
                <a:sym typeface="+mn-ea"/>
              </a:rPr>
              <a:t>NCBI‘s GenBank</a:t>
            </a:r>
            <a:r>
              <a:rPr lang="de-DE" altLang="en-US" sz="2000">
                <a:latin typeface="Calibri" charset="0"/>
                <a:sym typeface="+mn-ea"/>
              </a:rPr>
              <a:t> database became online from their original printed and CD-ROM format</a:t>
            </a:r>
            <a:endParaRPr lang="de-DE" altLang="en-US" sz="2000">
              <a:latin typeface="Calibri" charset="0"/>
            </a:endParaRPr>
          </a:p>
          <a:p>
            <a:pPr lvl="1"/>
            <a:r>
              <a:rPr lang="de-DE" altLang="en-US" sz="2000">
                <a:latin typeface="Calibri" charset="0"/>
                <a:sym typeface="+mn-ea"/>
              </a:rPr>
              <a:t>Bioinformatic tools become widely available through online servers usable via a graphical interface</a:t>
            </a:r>
            <a:endParaRPr lang="en-US"/>
          </a:p>
          <a:p>
            <a:endParaRPr lang="en-US"/>
          </a:p>
          <a:p>
            <a:r>
              <a:rPr lang="en-US"/>
              <a:t>In 1995, the first complete genome sequencing of a free-living organism (Haemophilus influenzae) was sequenced by The Institute for Genomic Research (TIGR) led by geneticist J. Craig Venter</a:t>
            </a:r>
            <a:endParaRPr lang="en-US"/>
          </a:p>
          <a:p>
            <a:endParaRPr lang="en-US"/>
          </a:p>
          <a:p>
            <a:r>
              <a:rPr lang="de-DE" altLang="en-US">
                <a:latin typeface="Calibri" charset="0"/>
              </a:rPr>
              <a:t>GPU computation aides in first attempts to molecular dynamycs simulations</a:t>
            </a:r>
            <a:endParaRPr lang="en-US"/>
          </a:p>
          <a:p>
            <a:endParaRPr lang="de-DE" altLang="en-US">
              <a:latin typeface="Calibri" charset="0"/>
            </a:endParaRPr>
          </a:p>
          <a:p>
            <a:pPr lvl="1"/>
            <a:endParaRPr lang="de-DE" altLang="en-US">
              <a:latin typeface="Calibri" charset="0"/>
            </a:endParaRPr>
          </a:p>
        </p:txBody>
      </p:sp>
      <p:pic>
        <p:nvPicPr>
          <p:cNvPr id="6" name="Picture 5"/>
          <p:cNvPicPr>
            <a:picLocks noChangeAspect="1"/>
          </p:cNvPicPr>
          <p:nvPr/>
        </p:nvPicPr>
        <p:blipFill>
          <a:blip r:embed="rId3"/>
          <a:stretch>
            <a:fillRect/>
          </a:stretch>
        </p:blipFill>
        <p:spPr>
          <a:xfrm>
            <a:off x="9972675" y="2050415"/>
            <a:ext cx="1165225" cy="524510"/>
          </a:xfrm>
          <a:prstGeom prst="rect">
            <a:avLst/>
          </a:prstGeom>
        </p:spPr>
      </p:pic>
      <p:pic>
        <p:nvPicPr>
          <p:cNvPr id="9" name="Picture 8"/>
          <p:cNvPicPr>
            <a:picLocks noChangeAspect="1"/>
          </p:cNvPicPr>
          <p:nvPr/>
        </p:nvPicPr>
        <p:blipFill>
          <a:blip r:embed="rId4"/>
          <a:stretch>
            <a:fillRect/>
          </a:stretch>
        </p:blipFill>
        <p:spPr>
          <a:xfrm>
            <a:off x="11022965" y="4681220"/>
            <a:ext cx="727710" cy="901065"/>
          </a:xfrm>
          <a:prstGeom prst="rect">
            <a:avLst/>
          </a:prstGeom>
        </p:spPr>
      </p:pic>
      <p:pic>
        <p:nvPicPr>
          <p:cNvPr id="13" name="Picture 12"/>
          <p:cNvPicPr>
            <a:picLocks noChangeAspect="1"/>
          </p:cNvPicPr>
          <p:nvPr/>
        </p:nvPicPr>
        <p:blipFill>
          <a:blip r:embed="rId3"/>
          <a:stretch>
            <a:fillRect/>
          </a:stretch>
        </p:blipFill>
        <p:spPr>
          <a:xfrm>
            <a:off x="9979660" y="2050415"/>
            <a:ext cx="1165225" cy="524510"/>
          </a:xfrm>
          <a:prstGeom prst="rect">
            <a:avLst/>
          </a:prstGeom>
        </p:spPr>
      </p:pic>
      <p:pic>
        <p:nvPicPr>
          <p:cNvPr id="16" name="Picture 15"/>
          <p:cNvPicPr>
            <a:picLocks noChangeAspect="1"/>
          </p:cNvPicPr>
          <p:nvPr/>
        </p:nvPicPr>
        <p:blipFill>
          <a:blip r:embed="rId5"/>
          <a:stretch>
            <a:fillRect/>
          </a:stretch>
        </p:blipFill>
        <p:spPr>
          <a:xfrm flipH="1">
            <a:off x="9544685" y="1581785"/>
            <a:ext cx="2035175" cy="1356360"/>
          </a:xfrm>
          <a:prstGeom prst="rect">
            <a:avLst/>
          </a:prstGeom>
        </p:spPr>
      </p:pic>
      <p:pic>
        <p:nvPicPr>
          <p:cNvPr id="17" name="Picture 16"/>
          <p:cNvPicPr>
            <a:picLocks noChangeAspect="1"/>
          </p:cNvPicPr>
          <p:nvPr/>
        </p:nvPicPr>
        <p:blipFill>
          <a:blip r:embed="rId3"/>
          <a:stretch>
            <a:fillRect/>
          </a:stretch>
        </p:blipFill>
        <p:spPr>
          <a:xfrm>
            <a:off x="9979660" y="3258820"/>
            <a:ext cx="1165225" cy="5245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723120" y="6422390"/>
            <a:ext cx="1873885" cy="337185"/>
          </a:xfrm>
          <a:prstGeom prst="rect">
            <a:avLst/>
          </a:prstGeom>
          <a:noFill/>
        </p:spPr>
        <p:txBody>
          <a:bodyPr wrap="none" rtlCol="0">
            <a:spAutoFit/>
          </a:bodyPr>
          <a:p>
            <a:r>
              <a:rPr lang="de-DE" altLang="en-US" sz="1600">
                <a:latin typeface="Calibri" charset="0"/>
              </a:rPr>
              <a:t>(Gauthier, 2019)</a:t>
            </a:r>
            <a:endParaRPr lang="de-DE" altLang="en-US" sz="1600">
              <a:latin typeface="Calibri" charset="0"/>
            </a:endParaRPr>
          </a:p>
        </p:txBody>
      </p:sp>
      <p:pic>
        <p:nvPicPr>
          <p:cNvPr id="5" name="Picture 4"/>
          <p:cNvPicPr>
            <a:picLocks noChangeAspect="1"/>
          </p:cNvPicPr>
          <p:nvPr/>
        </p:nvPicPr>
        <p:blipFill>
          <a:blip r:embed="rId1"/>
          <a:stretch>
            <a:fillRect/>
          </a:stretch>
        </p:blipFill>
        <p:spPr>
          <a:xfrm>
            <a:off x="9193530" y="1644650"/>
            <a:ext cx="2577465" cy="1652905"/>
          </a:xfrm>
          <a:prstGeom prst="rect">
            <a:avLst/>
          </a:prstGeom>
        </p:spPr>
      </p:pic>
      <p:pic>
        <p:nvPicPr>
          <p:cNvPr id="8" name="Content Placeholder 7" descr="Screenshot from 2023-10-01 17-31-49"/>
          <p:cNvPicPr>
            <a:picLocks noChangeAspect="1"/>
          </p:cNvPicPr>
          <p:nvPr>
            <p:ph idx="1"/>
          </p:nvPr>
        </p:nvPicPr>
        <p:blipFill>
          <a:blip r:embed="rId2"/>
          <a:stretch>
            <a:fillRect/>
          </a:stretch>
        </p:blipFill>
        <p:spPr>
          <a:xfrm>
            <a:off x="7446645" y="3579495"/>
            <a:ext cx="4089400" cy="2842895"/>
          </a:xfrm>
          <a:prstGeom prst="rect">
            <a:avLst/>
          </a:prstGeom>
        </p:spPr>
      </p:pic>
      <p:sp>
        <p:nvSpPr>
          <p:cNvPr id="11" name="Title 1"/>
          <p:cNvSpPr>
            <a:spLocks noGrp="1"/>
          </p:cNvSpPr>
          <p:nvPr/>
        </p:nvSpPr>
        <p:spPr>
          <a:xfrm>
            <a:off x="647700" y="258445"/>
            <a:ext cx="7620635" cy="1325880"/>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r>
              <a:rPr lang="de-DE" altLang="en-US">
                <a:latin typeface="Calibri" charset="0"/>
              </a:rPr>
              <a:t>Brief history of bioinformatics</a:t>
            </a:r>
            <a:br>
              <a:rPr lang="de-DE" altLang="en-US">
                <a:latin typeface="Calibri" charset="0"/>
              </a:rPr>
            </a:br>
            <a:r>
              <a:rPr lang="de-DE" altLang="en-US">
                <a:latin typeface="Calibri" charset="0"/>
              </a:rPr>
              <a:t>1991-2003: the Human Genome Project</a:t>
            </a:r>
            <a:endParaRPr lang="de-DE" altLang="en-US">
              <a:latin typeface="Calibri" charset="0"/>
            </a:endParaRPr>
          </a:p>
        </p:txBody>
      </p:sp>
      <p:sp>
        <p:nvSpPr>
          <p:cNvPr id="12" name="Content Placeholder 2"/>
          <p:cNvSpPr>
            <a:spLocks noGrp="1"/>
          </p:cNvSpPr>
          <p:nvPr/>
        </p:nvSpPr>
        <p:spPr>
          <a:xfrm>
            <a:off x="647700" y="1818005"/>
            <a:ext cx="6017895" cy="44735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lvl="1"/>
            <a:endParaRPr lang="de-DE" altLang="en-US">
              <a:latin typeface="Calibri" charset="0"/>
            </a:endParaRPr>
          </a:p>
        </p:txBody>
      </p:sp>
      <p:sp>
        <p:nvSpPr>
          <p:cNvPr id="13" name="Content Placeholder 2"/>
          <p:cNvSpPr>
            <a:spLocks noGrp="1"/>
          </p:cNvSpPr>
          <p:nvPr/>
        </p:nvSpPr>
        <p:spPr>
          <a:xfrm>
            <a:off x="647700" y="1818005"/>
            <a:ext cx="6104255" cy="4473575"/>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2000">
                <a:sym typeface="+mn-ea"/>
              </a:rPr>
              <a:t>The </a:t>
            </a:r>
            <a:r>
              <a:rPr lang="en-US" sz="2000" b="1">
                <a:sym typeface="+mn-ea"/>
              </a:rPr>
              <a:t>Human Genome Project</a:t>
            </a:r>
            <a:r>
              <a:rPr lang="en-US" sz="2000">
                <a:sym typeface="+mn-ea"/>
              </a:rPr>
              <a:t> was initiated in 1991 by the U.S. National Institutes of Health</a:t>
            </a:r>
            <a:r>
              <a:rPr lang="de-DE" altLang="en-US" sz="2000">
                <a:latin typeface="Calibri" charset="0"/>
                <a:sym typeface="+mn-ea"/>
              </a:rPr>
              <a:t> (NIH)</a:t>
            </a:r>
            <a:r>
              <a:rPr lang="en-US" sz="2000">
                <a:sym typeface="+mn-ea"/>
              </a:rPr>
              <a:t>, and cost $2.7 billion in taxpayer money (in 1991 dollars) over 13 years</a:t>
            </a:r>
            <a:r>
              <a:rPr lang="de-DE" altLang="en-US" sz="2000">
                <a:latin typeface="Calibri" charset="0"/>
                <a:sym typeface="+mn-ea"/>
              </a:rPr>
              <a:t>. Competed with a private effort by TIGR. Both lead to the publication of the „complete“ human genome in 2003</a:t>
            </a:r>
            <a:endParaRPr lang="de-DE" altLang="en-US" sz="2000">
              <a:latin typeface="Calibri" charset="0"/>
            </a:endParaRPr>
          </a:p>
          <a:p>
            <a:pPr lvl="1"/>
            <a:r>
              <a:rPr lang="de-DE" altLang="en-US" sz="2000">
                <a:latin typeface="Calibri" charset="0"/>
                <a:sym typeface="+mn-ea"/>
              </a:rPr>
              <a:t>This project was completed based solely in </a:t>
            </a:r>
            <a:r>
              <a:rPr lang="de-DE" altLang="en-US" sz="2000" b="1">
                <a:latin typeface="Calibri" charset="0"/>
                <a:sym typeface="+mn-ea"/>
              </a:rPr>
              <a:t>first generation sequencing methods</a:t>
            </a:r>
            <a:r>
              <a:rPr lang="de-DE" altLang="en-US" sz="2000">
                <a:latin typeface="Calibri" charset="0"/>
                <a:sym typeface="+mn-ea"/>
              </a:rPr>
              <a:t> (ie: Sanger sequencing)</a:t>
            </a:r>
            <a:endParaRPr lang="de-DE" altLang="en-US">
              <a:latin typeface="Calibri" charset="0"/>
            </a:endParaRPr>
          </a:p>
          <a:p>
            <a:endParaRPr lang="de-DE" altLang="en-US">
              <a:latin typeface="Calibri" charset="0"/>
            </a:endParaRPr>
          </a:p>
          <a:p>
            <a:r>
              <a:rPr lang="de-DE" altLang="en-US">
                <a:latin typeface="Calibri" charset="0"/>
              </a:rPr>
              <a:t>Bioinformatics played a key role in the HGP in the </a:t>
            </a:r>
            <a:r>
              <a:rPr lang="de-DE" altLang="en-US" b="1">
                <a:latin typeface="Calibri" charset="0"/>
              </a:rPr>
              <a:t>assembly </a:t>
            </a:r>
            <a:r>
              <a:rPr lang="de-DE" altLang="en-US">
                <a:latin typeface="Calibri" charset="0"/>
              </a:rPr>
              <a:t>of all generated sequences</a:t>
            </a:r>
            <a:endParaRPr lang="de-DE" altLang="en-US">
              <a:latin typeface="Calibri" charset="0"/>
            </a:endParaRPr>
          </a:p>
          <a:p>
            <a:r>
              <a:rPr lang="de-DE" altLang="en-US">
                <a:latin typeface="Calibri" charset="0"/>
              </a:rPr>
              <a:t>Several pioneer </a:t>
            </a:r>
            <a:r>
              <a:rPr lang="de-DE" altLang="en-US" b="1">
                <a:latin typeface="Calibri" charset="0"/>
              </a:rPr>
              <a:t>Perl programs</a:t>
            </a:r>
            <a:r>
              <a:rPr lang="de-DE" altLang="en-US">
                <a:latin typeface="Calibri" charset="0"/>
              </a:rPr>
              <a:t> were developed for this purpose</a:t>
            </a:r>
            <a:endParaRPr lang="de-DE" altLang="en-US">
              <a:latin typeface="Calibri" charset="0"/>
            </a:endParaRPr>
          </a:p>
          <a:p>
            <a:pPr lvl="1"/>
            <a:r>
              <a:rPr lang="de-DE" altLang="en-US">
                <a:latin typeface="Calibri" charset="0"/>
              </a:rPr>
              <a:t>PHRAP</a:t>
            </a:r>
            <a:endParaRPr lang="de-DE" altLang="en-US">
              <a:latin typeface="Calibri" charset="0"/>
            </a:endParaRPr>
          </a:p>
          <a:p>
            <a:pPr lvl="1"/>
            <a:r>
              <a:rPr lang="de-DE" altLang="en-US">
                <a:latin typeface="Calibri" charset="0"/>
              </a:rPr>
              <a:t>Celera Assembler</a:t>
            </a:r>
            <a:endParaRPr lang="de-DE" altLang="en-US">
              <a:latin typeface="Calibri" charset="0"/>
            </a:endParaRPr>
          </a:p>
          <a:p>
            <a:pPr lvl="1"/>
            <a:r>
              <a:rPr lang="de-DE" altLang="en-US">
                <a:latin typeface="Calibri" charset="0"/>
              </a:rPr>
              <a:t>TIGR Assembler</a:t>
            </a:r>
            <a:endParaRPr lang="de-DE" altLang="en-US">
              <a:latin typeface="Calibri" charset="0"/>
            </a:endParaRPr>
          </a:p>
          <a:p>
            <a:pPr lvl="1"/>
            <a:r>
              <a:rPr lang="de-DE" altLang="en-US">
                <a:latin typeface="Calibri" charset="0"/>
              </a:rPr>
              <a:t>MIRA</a:t>
            </a:r>
            <a:endParaRPr lang="de-DE" altLang="en-US">
              <a:latin typeface="Calibri" charset="0"/>
            </a:endParaRPr>
          </a:p>
          <a:p>
            <a:pPr lvl="1"/>
            <a:r>
              <a:rPr lang="de-DE" altLang="en-US">
                <a:latin typeface="Calibri" charset="0"/>
              </a:rPr>
              <a:t>EULER</a:t>
            </a:r>
            <a:endParaRPr lang="de-DE" altLang="en-US">
              <a:latin typeface="Calibri" charset="0"/>
            </a:endParaRPr>
          </a:p>
        </p:txBody>
      </p:sp>
      <p:pic>
        <p:nvPicPr>
          <p:cNvPr id="14" name="Picture 13"/>
          <p:cNvPicPr>
            <a:picLocks noChangeAspect="1"/>
          </p:cNvPicPr>
          <p:nvPr/>
        </p:nvPicPr>
        <p:blipFill>
          <a:blip r:embed="rId3"/>
          <a:stretch>
            <a:fillRect/>
          </a:stretch>
        </p:blipFill>
        <p:spPr>
          <a:xfrm>
            <a:off x="7446645" y="1308100"/>
            <a:ext cx="1510030" cy="19894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6588760" cy="1325880"/>
          </a:xfrm>
        </p:spPr>
        <p:txBody>
          <a:bodyPr/>
          <a:p>
            <a:r>
              <a:rPr lang="de-DE" altLang="en-US">
                <a:latin typeface="Calibri" charset="0"/>
              </a:rPr>
              <a:t>Brief history of bioinformatics</a:t>
            </a:r>
            <a:br>
              <a:rPr lang="de-DE" altLang="en-US">
                <a:latin typeface="Calibri" charset="0"/>
              </a:rPr>
            </a:br>
            <a:r>
              <a:rPr lang="de-DE" altLang="en-US">
                <a:latin typeface="Calibri" charset="0"/>
              </a:rPr>
              <a:t>2000</a:t>
            </a:r>
            <a:r>
              <a:rPr lang="de-DE" altLang="en-US">
                <a:latin typeface="Calibri" charset="0"/>
              </a:rPr>
              <a:t>-2010: high-throughput bioinformatics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7551420" y="2270125"/>
            <a:ext cx="3801745" cy="2133600"/>
          </a:xfrm>
          <a:prstGeom prst="rect">
            <a:avLst/>
          </a:prstGeom>
        </p:spPr>
      </p:pic>
      <p:grpSp>
        <p:nvGrpSpPr>
          <p:cNvPr id="15" name="Group 14"/>
          <p:cNvGrpSpPr/>
          <p:nvPr/>
        </p:nvGrpSpPr>
        <p:grpSpPr>
          <a:xfrm>
            <a:off x="7128510" y="128905"/>
            <a:ext cx="5048885" cy="1922145"/>
            <a:chOff x="11249" y="6003"/>
            <a:chExt cx="7951" cy="3027"/>
          </a:xfrm>
        </p:grpSpPr>
        <p:pic>
          <p:nvPicPr>
            <p:cNvPr id="13" name="Picture 12"/>
            <p:cNvPicPr>
              <a:picLocks noChangeAspect="1"/>
            </p:cNvPicPr>
            <p:nvPr/>
          </p:nvPicPr>
          <p:blipFill>
            <a:blip r:embed="rId2"/>
            <a:stretch>
              <a:fillRect/>
            </a:stretch>
          </p:blipFill>
          <p:spPr>
            <a:xfrm>
              <a:off x="15232" y="6003"/>
              <a:ext cx="3968" cy="2496"/>
            </a:xfrm>
            <a:prstGeom prst="rect">
              <a:avLst/>
            </a:prstGeom>
          </p:spPr>
        </p:pic>
        <p:pic>
          <p:nvPicPr>
            <p:cNvPr id="7" name="Picture 6"/>
            <p:cNvPicPr>
              <a:picLocks noChangeAspect="1"/>
            </p:cNvPicPr>
            <p:nvPr/>
          </p:nvPicPr>
          <p:blipFill>
            <a:blip r:embed="rId3"/>
            <a:stretch>
              <a:fillRect/>
            </a:stretch>
          </p:blipFill>
          <p:spPr>
            <a:xfrm>
              <a:off x="11249" y="6448"/>
              <a:ext cx="3091" cy="1606"/>
            </a:xfrm>
            <a:prstGeom prst="rect">
              <a:avLst/>
            </a:prstGeom>
          </p:spPr>
        </p:pic>
        <p:pic>
          <p:nvPicPr>
            <p:cNvPr id="9" name="Picture 8"/>
            <p:cNvPicPr>
              <a:picLocks noChangeAspect="1"/>
            </p:cNvPicPr>
            <p:nvPr/>
          </p:nvPicPr>
          <p:blipFill>
            <a:blip r:embed="rId4"/>
            <a:stretch>
              <a:fillRect/>
            </a:stretch>
          </p:blipFill>
          <p:spPr>
            <a:xfrm>
              <a:off x="12097" y="8183"/>
              <a:ext cx="1395" cy="331"/>
            </a:xfrm>
            <a:prstGeom prst="rect">
              <a:avLst/>
            </a:prstGeom>
          </p:spPr>
        </p:pic>
        <p:pic>
          <p:nvPicPr>
            <p:cNvPr id="10" name="Picture 9"/>
            <p:cNvPicPr>
              <a:picLocks noChangeAspect="1"/>
            </p:cNvPicPr>
            <p:nvPr/>
          </p:nvPicPr>
          <p:blipFill>
            <a:blip r:embed="rId5"/>
            <a:stretch>
              <a:fillRect/>
            </a:stretch>
          </p:blipFill>
          <p:spPr>
            <a:xfrm>
              <a:off x="13920" y="6448"/>
              <a:ext cx="2143" cy="1606"/>
            </a:xfrm>
            <a:prstGeom prst="rect">
              <a:avLst/>
            </a:prstGeom>
          </p:spPr>
        </p:pic>
        <p:pic>
          <p:nvPicPr>
            <p:cNvPr id="11" name="Picture 10"/>
            <p:cNvPicPr>
              <a:picLocks noChangeAspect="1"/>
            </p:cNvPicPr>
            <p:nvPr/>
          </p:nvPicPr>
          <p:blipFill>
            <a:blip r:embed="rId6"/>
            <a:stretch>
              <a:fillRect/>
            </a:stretch>
          </p:blipFill>
          <p:spPr>
            <a:xfrm>
              <a:off x="14248" y="7984"/>
              <a:ext cx="1432" cy="1046"/>
            </a:xfrm>
            <a:prstGeom prst="rect">
              <a:avLst/>
            </a:prstGeom>
          </p:spPr>
        </p:pic>
        <p:pic>
          <p:nvPicPr>
            <p:cNvPr id="12" name="Picture 11"/>
            <p:cNvPicPr>
              <a:picLocks noChangeAspect="1"/>
            </p:cNvPicPr>
            <p:nvPr/>
          </p:nvPicPr>
          <p:blipFill>
            <a:blip r:embed="rId7"/>
            <a:stretch>
              <a:fillRect/>
            </a:stretch>
          </p:blipFill>
          <p:spPr>
            <a:xfrm>
              <a:off x="16554" y="8109"/>
              <a:ext cx="1348" cy="627"/>
            </a:xfrm>
            <a:prstGeom prst="rect">
              <a:avLst/>
            </a:prstGeom>
          </p:spPr>
        </p:pic>
      </p:grpSp>
      <p:sp>
        <p:nvSpPr>
          <p:cNvPr id="14" name="Content Placeholder 2"/>
          <p:cNvSpPr>
            <a:spLocks noGrp="1"/>
          </p:cNvSpPr>
          <p:nvPr/>
        </p:nvSpPr>
        <p:spPr>
          <a:xfrm>
            <a:off x="647700" y="1818005"/>
            <a:ext cx="6104255" cy="4473575"/>
          </a:xfrm>
          <a:prstGeom prst="rect">
            <a:avLst/>
          </a:prstGeo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sz="2000">
                <a:latin typeface="Calibri" charset="0"/>
                <a:sym typeface="+mn-ea"/>
              </a:rPr>
              <a:t>In 2005 Second generation sequencing (also known as </a:t>
            </a:r>
            <a:r>
              <a:rPr lang="de-DE" sz="2000" b="1">
                <a:latin typeface="Calibri" charset="0"/>
                <a:sym typeface="+mn-ea"/>
              </a:rPr>
              <a:t>Next Generation Sequencing</a:t>
            </a:r>
            <a:r>
              <a:rPr lang="de-DE" sz="2000">
                <a:latin typeface="Calibri" charset="0"/>
                <a:sym typeface="+mn-ea"/>
              </a:rPr>
              <a:t>, NGS) introduced massively parellel sequencing and democratized sequencing</a:t>
            </a:r>
            <a:endParaRPr lang="de-DE" sz="2000">
              <a:latin typeface="Calibri" charset="0"/>
              <a:sym typeface="+mn-ea"/>
            </a:endParaRPr>
          </a:p>
          <a:p>
            <a:r>
              <a:rPr lang="de-DE">
                <a:latin typeface="Calibri" charset="0"/>
              </a:rPr>
              <a:t>In 2008 the </a:t>
            </a:r>
            <a:r>
              <a:rPr lang="de-DE" b="1">
                <a:latin typeface="Calibri" charset="0"/>
              </a:rPr>
              <a:t>decrease in price of sequencing beyond the Moore‘S law</a:t>
            </a:r>
            <a:r>
              <a:rPr lang="de-DE">
                <a:latin typeface="Calibri" charset="0"/>
              </a:rPr>
              <a:t> led to the </a:t>
            </a:r>
            <a:r>
              <a:rPr lang="de-DE" b="1">
                <a:latin typeface="Calibri" charset="0"/>
              </a:rPr>
              <a:t>exponential increase in available sequences</a:t>
            </a:r>
            <a:endParaRPr lang="de-DE">
              <a:latin typeface="Calibri" charset="0"/>
            </a:endParaRPr>
          </a:p>
          <a:p>
            <a:r>
              <a:rPr lang="de-DE">
                <a:latin typeface="Calibri" charset="0"/>
              </a:rPr>
              <a:t>The appearance of </a:t>
            </a:r>
            <a:r>
              <a:rPr lang="de-DE" b="1">
                <a:latin typeface="Calibri" charset="0"/>
              </a:rPr>
              <a:t>Biological Big Data</a:t>
            </a:r>
            <a:r>
              <a:rPr lang="de-DE">
                <a:latin typeface="Calibri" charset="0"/>
              </a:rPr>
              <a:t> see the apparition of several dedicated databases to enable </a:t>
            </a:r>
            <a:r>
              <a:rPr lang="de-DE" b="1">
                <a:latin typeface="Calibri" charset="0"/>
              </a:rPr>
              <a:t>reproducibility </a:t>
            </a:r>
            <a:r>
              <a:rPr lang="de-DE">
                <a:latin typeface="Calibri" charset="0"/>
              </a:rPr>
              <a:t>of results</a:t>
            </a:r>
            <a:endParaRPr lang="de-DE">
              <a:latin typeface="Calibri" charset="0"/>
            </a:endParaRPr>
          </a:p>
          <a:p>
            <a:pPr lvl="1"/>
            <a:r>
              <a:rPr lang="de-DE">
                <a:latin typeface="Calibri" charset="0"/>
              </a:rPr>
              <a:t>European Nucleotide Archive (ENA)</a:t>
            </a:r>
            <a:endParaRPr lang="de-DE">
              <a:latin typeface="Calibri" charset="0"/>
            </a:endParaRPr>
          </a:p>
          <a:p>
            <a:pPr lvl="1"/>
            <a:r>
              <a:rPr lang="de-DE">
                <a:latin typeface="Calibri" charset="0"/>
              </a:rPr>
              <a:t>Sequence Read Archive (SRA)</a:t>
            </a:r>
            <a:endParaRPr lang="de-DE">
              <a:latin typeface="Calibri" charset="0"/>
            </a:endParaRPr>
          </a:p>
          <a:p>
            <a:pPr lvl="0"/>
            <a:r>
              <a:rPr lang="de-DE">
                <a:latin typeface="Calibri" charset="0"/>
              </a:rPr>
              <a:t>Genomic data standards become equally important and the </a:t>
            </a:r>
            <a:r>
              <a:rPr lang="de-DE" b="1">
                <a:latin typeface="Calibri" charset="0"/>
              </a:rPr>
              <a:t>Genomic Standards Consortium</a:t>
            </a:r>
            <a:r>
              <a:rPr lang="de-DE">
                <a:latin typeface="Calibri" charset="0"/>
              </a:rPr>
              <a:t> is created in 2005</a:t>
            </a:r>
            <a:endParaRPr lang="de-DE">
              <a:latin typeface="Calibri" charset="0"/>
            </a:endParaRPr>
          </a:p>
          <a:p>
            <a:pPr lvl="0"/>
            <a:r>
              <a:rPr lang="de-DE" b="1">
                <a:latin typeface="Calibri" charset="0"/>
              </a:rPr>
              <a:t>High Performance Computing (HPC)</a:t>
            </a:r>
            <a:r>
              <a:rPr lang="de-DE">
                <a:latin typeface="Calibri" charset="0"/>
              </a:rPr>
              <a:t> becomes increasingly important to perform bioinformatics research</a:t>
            </a:r>
            <a:endParaRPr lang="de-DE">
              <a:latin typeface="Calibri" charset="0"/>
            </a:endParaRPr>
          </a:p>
        </p:txBody>
      </p:sp>
      <p:pic>
        <p:nvPicPr>
          <p:cNvPr id="16" name="Picture 15" descr="Screenshot from 2023-10-01 18-22-33"/>
          <p:cNvPicPr>
            <a:picLocks noChangeAspect="1"/>
          </p:cNvPicPr>
          <p:nvPr/>
        </p:nvPicPr>
        <p:blipFill>
          <a:blip r:embed="rId8"/>
          <a:stretch>
            <a:fillRect/>
          </a:stretch>
        </p:blipFill>
        <p:spPr>
          <a:xfrm>
            <a:off x="7666990" y="4489450"/>
            <a:ext cx="3776980" cy="2231390"/>
          </a:xfrm>
          <a:prstGeom prst="rect">
            <a:avLst/>
          </a:prstGeom>
        </p:spPr>
      </p:pic>
      <p:sp>
        <p:nvSpPr>
          <p:cNvPr id="17" name="Text Box 16"/>
          <p:cNvSpPr txBox="1"/>
          <p:nvPr/>
        </p:nvSpPr>
        <p:spPr>
          <a:xfrm>
            <a:off x="10282555" y="6656070"/>
            <a:ext cx="1133475" cy="229870"/>
          </a:xfrm>
          <a:prstGeom prst="rect">
            <a:avLst/>
          </a:prstGeom>
          <a:noFill/>
        </p:spPr>
        <p:txBody>
          <a:bodyPr wrap="none" rtlCol="0">
            <a:spAutoFit/>
          </a:bodyPr>
          <a:p>
            <a:r>
              <a:rPr lang="de-DE" altLang="en-US" sz="900">
                <a:latin typeface="Calibri" charset="0"/>
              </a:rPr>
              <a:t>(Gauthier, 2019)</a:t>
            </a:r>
            <a:endParaRPr lang="de-DE" altLang="en-US" sz="900">
              <a:latin typeface="Calibri"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2000-today: large genomic initiatives</a:t>
            </a:r>
            <a:endParaRPr lang="de-DE" altLang="en-US">
              <a:latin typeface="Calibri" charset="0"/>
            </a:endParaRPr>
          </a:p>
        </p:txBody>
      </p:sp>
      <p:sp>
        <p:nvSpPr>
          <p:cNvPr id="3" name="Content Placeholder 2"/>
          <p:cNvSpPr>
            <a:spLocks noGrp="1"/>
          </p:cNvSpPr>
          <p:nvPr>
            <p:ph idx="1"/>
          </p:nvPr>
        </p:nvSpPr>
        <p:spPr>
          <a:xfrm>
            <a:off x="647700" y="1461770"/>
            <a:ext cx="9988550" cy="4351655"/>
          </a:xfrm>
        </p:spPr>
        <p:txBody>
          <a:bodyPr>
            <a:noAutofit/>
          </a:bodyPr>
          <a:p>
            <a:r>
              <a:rPr lang="de-DE" altLang="en-US" sz="1000">
                <a:latin typeface="Calibri" charset="0"/>
              </a:rPr>
              <a:t>The</a:t>
            </a:r>
            <a:r>
              <a:rPr lang="de-DE" altLang="en-US" sz="1000" b="1">
                <a:latin typeface="Calibri" charset="0"/>
              </a:rPr>
              <a:t> 1000 Genomes Project</a:t>
            </a:r>
            <a:r>
              <a:rPr lang="de-DE" altLang="en-US" sz="1000">
                <a:latin typeface="Calibri" charset="0"/>
              </a:rPr>
              <a:t> (1KGP) was an international research effort launched in January 2008 with the goal of creating the most detailed catalogue of human genetic variation1. The project aimed to find common genetic variants with frequencies of at least 1% in the populations studied</a:t>
            </a:r>
            <a:endParaRPr lang="de-DE" altLang="en-US" sz="1000">
              <a:latin typeface="Calibri" charset="0"/>
            </a:endParaRPr>
          </a:p>
          <a:p>
            <a:r>
              <a:rPr lang="de-DE" altLang="en-US" sz="1000">
                <a:latin typeface="Calibri" charset="0"/>
              </a:rPr>
              <a:t>The </a:t>
            </a:r>
            <a:r>
              <a:rPr lang="de-DE" altLang="en-US" sz="1000" b="1">
                <a:latin typeface="Calibri" charset="0"/>
              </a:rPr>
              <a:t>International HapMap Project</a:t>
            </a:r>
            <a:r>
              <a:rPr lang="de-DE" altLang="en-US" sz="1000">
                <a:latin typeface="Calibri" charset="0"/>
              </a:rPr>
              <a:t> was an organization that aimed to develop a haplotype map (HapMap) of the human genome, to describe the common patterns of human genetic variation. The project was conducted in great intensity from about 2003 to 2006.</a:t>
            </a:r>
            <a:endParaRPr lang="de-DE" altLang="en-US" sz="1000">
              <a:latin typeface="Calibri" charset="0"/>
            </a:endParaRPr>
          </a:p>
          <a:p>
            <a:r>
              <a:rPr lang="de-DE" altLang="en-US" sz="1000">
                <a:latin typeface="Calibri" charset="0"/>
              </a:rPr>
              <a:t>The </a:t>
            </a:r>
            <a:r>
              <a:rPr lang="de-DE" altLang="en-US" sz="1000" b="1">
                <a:latin typeface="Calibri" charset="0"/>
              </a:rPr>
              <a:t>Encyclopedia of DNA Elements (ENCODE)</a:t>
            </a:r>
            <a:r>
              <a:rPr lang="de-DE" altLang="en-US" sz="1000">
                <a:latin typeface="Calibri" charset="0"/>
              </a:rPr>
              <a:t> is an ongoing international collaboration of research groups funded by the National Human Genome Research Institute (NHGRI)1. The goal of ENCODE is to build a comprehensive parts list of functional elements in the human genome, including elements that act at the protein and RNA levels, and regulatory elements that control cells and circumstances in which a gene is active.</a:t>
            </a:r>
            <a:endParaRPr lang="de-DE" altLang="en-US" sz="1000">
              <a:latin typeface="Calibri" charset="0"/>
            </a:endParaRPr>
          </a:p>
          <a:p>
            <a:endParaRPr lang="de-DE" altLang="en-US" sz="1000">
              <a:latin typeface="Calibri" charset="0"/>
            </a:endParaRPr>
          </a:p>
          <a:p>
            <a:r>
              <a:rPr lang="de-DE" altLang="en-US" sz="1000" b="1">
                <a:latin typeface="Calibri" charset="0"/>
              </a:rPr>
              <a:t>100,000 Genomes Project</a:t>
            </a:r>
            <a:r>
              <a:rPr lang="de-DE" altLang="en-US" sz="1000">
                <a:latin typeface="Calibri" charset="0"/>
              </a:rPr>
              <a:t>: This British initiative, overseen by Genomics England, aimed to sequence 100,000 genomes from around 85,000 NHS patients affected by rare disease or cancer2. The project was completed in December 2018.</a:t>
            </a:r>
            <a:endParaRPr lang="de-DE" altLang="en-US" sz="1000">
              <a:latin typeface="Calibri" charset="0"/>
            </a:endParaRPr>
          </a:p>
          <a:p>
            <a:r>
              <a:rPr lang="de-DE" altLang="en-US" sz="1000" b="1">
                <a:latin typeface="Calibri" charset="0"/>
              </a:rPr>
              <a:t>Genotype-Tissue Expression Project (GTEx)</a:t>
            </a:r>
            <a:r>
              <a:rPr lang="de-DE" altLang="en-US" sz="1000">
                <a:latin typeface="Calibri" charset="0"/>
              </a:rPr>
              <a:t>: This project aims to provide the scientific community with a resource to study how genetic variation affects gene expression in human tissues.</a:t>
            </a:r>
            <a:endParaRPr lang="de-DE" altLang="en-US" sz="1000">
              <a:latin typeface="Calibri" charset="0"/>
            </a:endParaRPr>
          </a:p>
          <a:p>
            <a:r>
              <a:rPr lang="de-DE" altLang="en-US" sz="1000" b="1">
                <a:latin typeface="Calibri" charset="0"/>
              </a:rPr>
              <a:t>Human Microbiome Project (HMP)</a:t>
            </a:r>
            <a:r>
              <a:rPr lang="de-DE" altLang="en-US" sz="1000">
                <a:latin typeface="Calibri" charset="0"/>
              </a:rPr>
              <a:t>: This project aims to characterize the microbial communities found at several different sites on the human body and to analyze their role in human health and disease.</a:t>
            </a:r>
            <a:endParaRPr lang="de-DE" altLang="en-US" sz="1000">
              <a:latin typeface="Calibri" charset="0"/>
            </a:endParaRPr>
          </a:p>
          <a:p>
            <a:r>
              <a:rPr lang="de-DE" altLang="en-US" sz="1000" b="1">
                <a:latin typeface="Calibri" charset="0"/>
              </a:rPr>
              <a:t>1+ Million Genomes Initiative</a:t>
            </a:r>
            <a:r>
              <a:rPr lang="de-DE" altLang="en-US" sz="1000">
                <a:latin typeface="Calibri" charset="0"/>
              </a:rPr>
              <a:t>: This European initiative aims to enable secure access to genomics and corresponding clinical data across Europe for better research, personalized healthcare, and health policy making.</a:t>
            </a:r>
            <a:endParaRPr lang="de-DE" altLang="en-US" sz="1000">
              <a:latin typeface="Calibri" charset="0"/>
            </a:endParaRPr>
          </a:p>
          <a:p>
            <a:r>
              <a:rPr lang="de-DE" altLang="en-US" sz="1000" b="1">
                <a:latin typeface="Calibri" charset="0"/>
              </a:rPr>
              <a:t>All of Us Research Program</a:t>
            </a:r>
            <a:r>
              <a:rPr lang="de-DE" altLang="en-US" sz="1000">
                <a:latin typeface="Calibri" charset="0"/>
              </a:rPr>
              <a:t>: This program by the National Institutes of Health (NIH) in the United States aims to gather data from one million people living in the United States to accelerate research and improve health.</a:t>
            </a:r>
            <a:endParaRPr lang="de-DE" altLang="en-US" sz="1000">
              <a:latin typeface="Calibri" charset="0"/>
            </a:endParaRPr>
          </a:p>
          <a:p>
            <a:r>
              <a:rPr lang="de-DE" altLang="en-US" sz="1000" b="1">
                <a:latin typeface="Calibri" charset="0"/>
              </a:rPr>
              <a:t>Trans-Omics for Precision Medicine (TOPMed) program</a:t>
            </a:r>
            <a:r>
              <a:rPr lang="de-DE" altLang="en-US" sz="1000">
                <a:latin typeface="Calibri" charset="0"/>
              </a:rPr>
              <a:t>: An NIH initiative that generates scientific resources to enhance our understanding of fundamental biology and disease mechanisms.</a:t>
            </a:r>
            <a:endParaRPr lang="de-DE" altLang="en-US" sz="1000">
              <a:latin typeface="Calibri" charset="0"/>
            </a:endParaRPr>
          </a:p>
          <a:p>
            <a:r>
              <a:rPr lang="de-DE" altLang="en-US" sz="1000" b="1">
                <a:latin typeface="Calibri" charset="0"/>
              </a:rPr>
              <a:t>Genomic Encyclopedia of Bacteria and Archaea (GEBA) projects</a:t>
            </a:r>
            <a:r>
              <a:rPr lang="de-DE" altLang="en-US" sz="1000">
                <a:latin typeface="Calibri" charset="0"/>
              </a:rPr>
              <a:t>: These projects aim to fill in missing branches of the tree of life by sequencing a diverse set of bacteria and archaea.</a:t>
            </a:r>
            <a:endParaRPr lang="de-DE" altLang="en-US" sz="1000">
              <a:latin typeface="Calibri" charset="0"/>
            </a:endParaRPr>
          </a:p>
          <a:p>
            <a:r>
              <a:rPr lang="de-DE" altLang="en-US" sz="1000" b="1">
                <a:latin typeface="Calibri" charset="0"/>
              </a:rPr>
              <a:t>1000 Fungal Genomes Project</a:t>
            </a:r>
            <a:r>
              <a:rPr lang="de-DE" altLang="en-US" sz="1000">
                <a:latin typeface="Calibri" charset="0"/>
              </a:rPr>
              <a:t>: This project aims to explore the diversity of fungi that inhabit our planet.</a:t>
            </a:r>
            <a:endParaRPr lang="de-DE" altLang="en-US" sz="1000">
              <a:latin typeface="Calibri" charset="0"/>
            </a:endParaRPr>
          </a:p>
          <a:p>
            <a:endParaRPr lang="de-DE" altLang="en-US" sz="1000">
              <a:latin typeface="Calibri" charset="0"/>
            </a:endParaRPr>
          </a:p>
          <a:p>
            <a:r>
              <a:rPr lang="de-DE" altLang="en-US" sz="1000">
                <a:latin typeface="Calibri" charset="0"/>
              </a:rPr>
              <a:t>... and many more...</a:t>
            </a:r>
            <a:endParaRPr lang="de-DE" altLang="en-US" sz="1000">
              <a:latin typeface="Calibri"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Brief history of bioinformatics</a:t>
            </a:r>
            <a:br>
              <a:rPr lang="de-DE" altLang="en-US">
                <a:latin typeface="Calibri" charset="0"/>
              </a:rPr>
            </a:br>
            <a:r>
              <a:rPr lang="de-DE" altLang="en-US">
                <a:latin typeface="Calibri" charset="0"/>
              </a:rPr>
              <a:t>2010-today: data heterogeneity explosion</a:t>
            </a:r>
            <a:endParaRPr lang="de-DE" altLang="en-US">
              <a:latin typeface="Calibri" charset="0"/>
            </a:endParaRPr>
          </a:p>
        </p:txBody>
      </p:sp>
      <p:sp>
        <p:nvSpPr>
          <p:cNvPr id="3" name="Content Placeholder 2"/>
          <p:cNvSpPr>
            <a:spLocks noGrp="1"/>
          </p:cNvSpPr>
          <p:nvPr>
            <p:ph idx="1"/>
          </p:nvPr>
        </p:nvSpPr>
        <p:spPr>
          <a:xfrm>
            <a:off x="647700" y="1825625"/>
            <a:ext cx="7476490" cy="4351655"/>
          </a:xfrm>
        </p:spPr>
        <p:txBody>
          <a:bodyPr>
            <a:normAutofit lnSpcReduction="10000"/>
          </a:bodyPr>
          <a:p>
            <a:r>
              <a:rPr lang="de-DE" altLang="en-US" sz="900" b="1">
                <a:latin typeface="Calibri" charset="0"/>
              </a:rPr>
              <a:t>Long read sequencing </a:t>
            </a:r>
            <a:r>
              <a:rPr lang="de-DE" altLang="en-US" sz="900">
                <a:latin typeface="Calibri" charset="0"/>
              </a:rPr>
              <a:t>(third generation sequencing) enables for a better identification of certain genomic events not „visible“ with short reads</a:t>
            </a:r>
            <a:endParaRPr lang="de-DE" altLang="en-US" sz="900">
              <a:latin typeface="Calibri" charset="0"/>
            </a:endParaRPr>
          </a:p>
          <a:p>
            <a:r>
              <a:rPr lang="de-DE" altLang="en-US" sz="900" b="1">
                <a:latin typeface="Calibri" charset="0"/>
                <a:sym typeface="+mn-ea"/>
              </a:rPr>
              <a:t>Single cell techniques</a:t>
            </a:r>
            <a:r>
              <a:rPr lang="de-DE" altLang="en-US" sz="900">
                <a:latin typeface="Calibri" charset="0"/>
                <a:sym typeface="+mn-ea"/>
              </a:rPr>
              <a:t> enable to apply several other genomic techniques at single cell resolution (eg: scRNAseq, scBisulfiteSeq)</a:t>
            </a:r>
            <a:endParaRPr lang="de-DE" altLang="en-US" sz="900" b="1">
              <a:latin typeface="Calibri" charset="0"/>
            </a:endParaRPr>
          </a:p>
          <a:p>
            <a:r>
              <a:rPr lang="de-DE" altLang="en-US" sz="900" b="1">
                <a:latin typeface="Calibri" charset="0"/>
              </a:rPr>
              <a:t>Epigenomics</a:t>
            </a:r>
            <a:endParaRPr lang="de-DE" altLang="en-US" sz="900">
              <a:latin typeface="Calibri" charset="0"/>
            </a:endParaRPr>
          </a:p>
          <a:p>
            <a:pPr lvl="1"/>
            <a:r>
              <a:rPr lang="de-DE" altLang="en-US" sz="820">
                <a:latin typeface="Calibri" charset="0"/>
              </a:rPr>
              <a:t>BisulfiteSeq determines the pattern of methylation on DNA</a:t>
            </a:r>
            <a:endParaRPr lang="de-DE" altLang="en-US" sz="820">
              <a:latin typeface="Calibri" charset="0"/>
            </a:endParaRPr>
          </a:p>
          <a:p>
            <a:pPr lvl="1"/>
            <a:r>
              <a:rPr lang="de-DE" altLang="en-US" sz="820">
                <a:latin typeface="Calibri" charset="0"/>
              </a:rPr>
              <a:t>ChIP-seq (Chromatin Immuno Precipitation) and ATACseq determines histone modifications</a:t>
            </a:r>
            <a:endParaRPr lang="de-DE" altLang="en-US" sz="820" b="1">
              <a:latin typeface="Calibri" charset="0"/>
            </a:endParaRPr>
          </a:p>
          <a:p>
            <a:pPr lvl="0"/>
            <a:r>
              <a:rPr lang="de-DE" altLang="en-US" sz="900" b="1">
                <a:latin typeface="Calibri" charset="0"/>
              </a:rPr>
              <a:t>Metagenomics</a:t>
            </a:r>
            <a:r>
              <a:rPr lang="de-DE" altLang="en-US" sz="900">
                <a:latin typeface="Calibri" charset="0"/>
              </a:rPr>
              <a:t>, enables the study of environmental samples with mixed populations</a:t>
            </a:r>
            <a:endParaRPr lang="de-DE" altLang="en-US" sz="900">
              <a:latin typeface="Calibri" charset="0"/>
            </a:endParaRPr>
          </a:p>
          <a:p>
            <a:pPr lvl="0"/>
            <a:r>
              <a:rPr lang="de-DE" altLang="en-US" sz="900" b="1">
                <a:latin typeface="Calibri" charset="0"/>
              </a:rPr>
              <a:t>3D genomics</a:t>
            </a:r>
            <a:r>
              <a:rPr lang="de-DE" altLang="en-US" sz="900">
                <a:latin typeface="Calibri" charset="0"/>
              </a:rPr>
              <a:t> enable the study of the threedimensional conformation of the genome using Hi-C techniques</a:t>
            </a:r>
            <a:endParaRPr lang="de-DE" altLang="en-US" sz="900">
              <a:latin typeface="Calibri" charset="0"/>
            </a:endParaRPr>
          </a:p>
          <a:p>
            <a:pPr lvl="0"/>
            <a:r>
              <a:rPr lang="de-DE" altLang="en-US" sz="900" b="1">
                <a:latin typeface="Calibri" charset="0"/>
                <a:sym typeface="+mn-ea"/>
              </a:rPr>
              <a:t>Genome editing</a:t>
            </a:r>
            <a:r>
              <a:rPr lang="de-DE" altLang="en-US" sz="900">
                <a:latin typeface="Calibri" charset="0"/>
                <a:sym typeface="+mn-ea"/>
              </a:rPr>
              <a:t> (CRISPR-Cas9) allows to apply arbitrary genomic modifications with high fidelity</a:t>
            </a:r>
            <a:endParaRPr lang="de-DE" altLang="en-US" sz="900">
              <a:latin typeface="Calibri" charset="0"/>
            </a:endParaRPr>
          </a:p>
          <a:p>
            <a:pPr lvl="0"/>
            <a:r>
              <a:rPr lang="de-DE" altLang="en-US" sz="900" b="1">
                <a:latin typeface="Calibri" charset="0"/>
              </a:rPr>
              <a:t>Spatial transcriptomics</a:t>
            </a:r>
            <a:r>
              <a:rPr lang="de-DE" altLang="en-US" sz="900">
                <a:latin typeface="Calibri" charset="0"/>
              </a:rPr>
              <a:t> enable the differential expression of genes at subcellular level within tissues</a:t>
            </a:r>
            <a:endParaRPr lang="de-DE" altLang="en-US" sz="900">
              <a:latin typeface="Calibri" charset="0"/>
            </a:endParaRPr>
          </a:p>
          <a:p>
            <a:pPr lvl="0"/>
            <a:r>
              <a:rPr lang="de-DE" altLang="en-US" sz="900" b="1">
                <a:latin typeface="Calibri" charset="0"/>
              </a:rPr>
              <a:t>Paleogenomics </a:t>
            </a:r>
            <a:r>
              <a:rPr lang="de-DE" altLang="en-US" sz="900">
                <a:latin typeface="Calibri" charset="0"/>
              </a:rPr>
              <a:t>enable the study of extinct species or ancient human remains</a:t>
            </a:r>
            <a:endParaRPr lang="de-DE" altLang="en-US" sz="900">
              <a:latin typeface="Calibri" charset="0"/>
            </a:endParaRPr>
          </a:p>
          <a:p>
            <a:pPr lvl="0"/>
            <a:endParaRPr lang="de-DE" altLang="en-US" sz="900" b="1">
              <a:latin typeface="Calibri" charset="0"/>
            </a:endParaRPr>
          </a:p>
          <a:p>
            <a:pPr lvl="0"/>
            <a:endParaRPr lang="de-DE" altLang="en-US" sz="900" b="1">
              <a:latin typeface="Calibri" charset="0"/>
            </a:endParaRPr>
          </a:p>
          <a:p>
            <a:r>
              <a:rPr lang="de-DE" altLang="en-US" sz="900" b="1">
                <a:latin typeface="Calibri" charset="0"/>
              </a:rPr>
              <a:t>Multi-omics analysis,</a:t>
            </a:r>
            <a:r>
              <a:rPr lang="de-DE" altLang="en-US" sz="900">
                <a:latin typeface="Calibri" charset="0"/>
              </a:rPr>
              <a:t> with such an availability of different biological readouts the integration of multiple and hetereogenous sources of data is increasingly a challenge</a:t>
            </a:r>
            <a:endParaRPr lang="de-DE" altLang="en-US" sz="900">
              <a:latin typeface="Calibri" charset="0"/>
            </a:endParaRPr>
          </a:p>
          <a:p>
            <a:r>
              <a:rPr lang="de-DE" altLang="en-US" sz="900" b="1">
                <a:latin typeface="Calibri" charset="0"/>
              </a:rPr>
              <a:t>Population wide studies and repositories</a:t>
            </a:r>
            <a:r>
              <a:rPr lang="de-DE" altLang="en-US" sz="900">
                <a:latin typeface="Calibri" charset="0"/>
              </a:rPr>
              <a:t>, as the amount of collected data grows it enables population wide studies and landscapes not possible before</a:t>
            </a:r>
            <a:endParaRPr lang="de-DE" altLang="en-US" sz="900">
              <a:latin typeface="Calibri" charset="0"/>
            </a:endParaRPr>
          </a:p>
          <a:p>
            <a:r>
              <a:rPr lang="de-DE" altLang="en-US" sz="900" b="1">
                <a:latin typeface="Calibri" charset="0"/>
              </a:rPr>
              <a:t>Artificial intelligence</a:t>
            </a:r>
            <a:r>
              <a:rPr lang="de-DE" altLang="en-US" sz="900">
                <a:latin typeface="Calibri" charset="0"/>
              </a:rPr>
              <a:t> </a:t>
            </a:r>
            <a:r>
              <a:rPr lang="de-DE" altLang="en-US" sz="900" b="1">
                <a:latin typeface="Calibri" charset="0"/>
              </a:rPr>
              <a:t>in genomics</a:t>
            </a:r>
            <a:r>
              <a:rPr lang="de-DE" altLang="en-US" sz="900">
                <a:latin typeface="Calibri" charset="0"/>
              </a:rPr>
              <a:t>, as in other fields AI is having an increasing role. Machine Learning has long been used in bioinformatics methods (</a:t>
            </a:r>
            <a:r>
              <a:rPr lang="de-DE" altLang="en-US" sz="900" b="1">
                <a:latin typeface="Calibri" charset="0"/>
              </a:rPr>
              <a:t>see AlphaFold </a:t>
            </a:r>
            <a:r>
              <a:rPr lang="de-DE" altLang="en-US" sz="900">
                <a:latin typeface="Calibri" charset="0"/>
              </a:rPr>
              <a:t>(Jumper, 2021)) and the first applications of Large Language Models (LLMs) are starting to appear</a:t>
            </a:r>
            <a:endParaRPr lang="de-DE" altLang="en-US" sz="900">
              <a:latin typeface="Calibri" charset="0"/>
            </a:endParaRPr>
          </a:p>
        </p:txBody>
      </p:sp>
      <p:pic>
        <p:nvPicPr>
          <p:cNvPr id="5" name="Picture 4"/>
          <p:cNvPicPr>
            <a:picLocks noChangeAspect="1"/>
          </p:cNvPicPr>
          <p:nvPr/>
        </p:nvPicPr>
        <p:blipFill>
          <a:blip r:embed="rId1"/>
          <a:stretch>
            <a:fillRect/>
          </a:stretch>
        </p:blipFill>
        <p:spPr>
          <a:xfrm>
            <a:off x="9131300" y="448310"/>
            <a:ext cx="1824990" cy="918210"/>
          </a:xfrm>
          <a:prstGeom prst="rect">
            <a:avLst/>
          </a:prstGeom>
        </p:spPr>
      </p:pic>
      <p:pic>
        <p:nvPicPr>
          <p:cNvPr id="6" name="Picture 5"/>
          <p:cNvPicPr>
            <a:picLocks noChangeAspect="1"/>
          </p:cNvPicPr>
          <p:nvPr/>
        </p:nvPicPr>
        <p:blipFill>
          <a:blip r:embed="rId2"/>
          <a:stretch>
            <a:fillRect/>
          </a:stretch>
        </p:blipFill>
        <p:spPr>
          <a:xfrm>
            <a:off x="9026525" y="1478915"/>
            <a:ext cx="2344420" cy="412750"/>
          </a:xfrm>
          <a:prstGeom prst="rect">
            <a:avLst/>
          </a:prstGeom>
        </p:spPr>
      </p:pic>
      <p:pic>
        <p:nvPicPr>
          <p:cNvPr id="7" name="Picture 6"/>
          <p:cNvPicPr>
            <a:picLocks noChangeAspect="1"/>
          </p:cNvPicPr>
          <p:nvPr/>
        </p:nvPicPr>
        <p:blipFill>
          <a:blip r:embed="rId3"/>
          <a:stretch>
            <a:fillRect/>
          </a:stretch>
        </p:blipFill>
        <p:spPr>
          <a:xfrm>
            <a:off x="9341485" y="2794635"/>
            <a:ext cx="1405255" cy="9067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70000"/>
          </a:bodyPr>
          <a:p>
            <a:r>
              <a:rPr lang="en-US"/>
              <a:t>Russell, P. H., Johnson, R. L., Ananthan, S., Harnke, B. &amp; Carlson, N. E. A large-scale analysis of bioinformatics code on GitHub. PLoS ONE 13, e0205898 (2018).</a:t>
            </a:r>
            <a:endParaRPr lang="en-US"/>
          </a:p>
          <a:p>
            <a:r>
              <a:rPr lang="en-US"/>
              <a:t>Searls, D. B. The Roots of Bioinformatics. PLOS Computational Biology 6, e1000809 (2010).</a:t>
            </a:r>
            <a:endParaRPr lang="en-US"/>
          </a:p>
          <a:p>
            <a:r>
              <a:rPr lang="en-US"/>
              <a:t>Welch, L. et al. Bioinformatics Curriculum Guidelines: Toward a Definition of Core Competencies. PLOS Computational Biology 10, e1003496 (2014).</a:t>
            </a:r>
            <a:endParaRPr lang="en-US"/>
          </a:p>
          <a:p>
            <a:r>
              <a:rPr lang="en-US"/>
              <a:t>Vincent, A. T. &amp; Charette, S. J. Who qualifies to be a bioinformatician? Frontiers in Genetics 6, (2015).</a:t>
            </a:r>
            <a:endParaRPr lang="en-US"/>
          </a:p>
          <a:p>
            <a:r>
              <a:rPr lang="en-US"/>
              <a:t>Gauthier, J., Vincent, A. T., Charette, S. J. &amp; Derome, N. A brief history of bioinformatics. Briefings in Bioinformatics 20, 1981–1996 (2019).</a:t>
            </a:r>
            <a:endParaRPr lang="en-US"/>
          </a:p>
          <a:p>
            <a:r>
              <a:rPr lang="en-US"/>
              <a:t>Jumper, J. et al. Highly accurate protein structure prediction with AlphaFold. Nature 596, 583–589 (2021).</a:t>
            </a:r>
            <a:endParaRPr lang="en-US"/>
          </a:p>
          <a:p>
            <a:r>
              <a:rPr lang="de-DE" altLang="en-US">
                <a:latin typeface="Calibri" charset="0"/>
              </a:rPr>
              <a:t>The 1000 genomes project. </a:t>
            </a:r>
            <a:r>
              <a:rPr lang="de-DE" altLang="en-US">
                <a:latin typeface="Calibri" charset="0"/>
                <a:hlinkClick r:id="rId1" tooltip="" action="ppaction://hlinkfile"/>
              </a:rPr>
              <a:t>https://www.internationalgenome.org/1000-genomes-summary/</a:t>
            </a:r>
            <a:endParaRPr lang="de-DE" altLang="en-US">
              <a:latin typeface="Calibri" charset="0"/>
              <a:hlinkClick r:id="rId1" tooltip="" action="ppaction://hlinkfile"/>
            </a:endParaRPr>
          </a:p>
          <a:p>
            <a:r>
              <a:rPr lang="de-DE" altLang="en-US">
                <a:latin typeface="Calibri" charset="0"/>
              </a:rPr>
              <a:t>HapMap project. </a:t>
            </a:r>
            <a:r>
              <a:rPr lang="de-DE" altLang="en-US">
                <a:latin typeface="Calibri" charset="0"/>
                <a:hlinkClick r:id="rId2" tooltip="" action="ppaction://hlinkfile"/>
              </a:rPr>
              <a:t>https://www.genome.gov/10001688/international-hapmap-project</a:t>
            </a:r>
            <a:endParaRPr lang="de-DE" altLang="en-US">
              <a:latin typeface="Calibri" charset="0"/>
            </a:endParaRPr>
          </a:p>
          <a:p>
            <a:r>
              <a:rPr lang="de-DE" altLang="en-US">
                <a:latin typeface="Calibri" charset="0"/>
              </a:rPr>
              <a:t>ENCODE project. </a:t>
            </a:r>
            <a:r>
              <a:rPr lang="de-DE" altLang="en-US">
                <a:latin typeface="Calibri" charset="0"/>
                <a:hlinkClick r:id="rId3" tooltip="" action="ppaction://hlinkfile"/>
              </a:rPr>
              <a:t>https://www.encodeproject.org/</a:t>
            </a:r>
            <a:endParaRPr lang="de-DE" altLang="en-US">
              <a:latin typeface="Calibri" charset="0"/>
            </a:endParaRPr>
          </a:p>
          <a:p>
            <a:r>
              <a:rPr lang="de-DE" altLang="en-US">
                <a:latin typeface="Calibri" charset="0"/>
              </a:rPr>
              <a:t>The 100,000 Genomes project. </a:t>
            </a:r>
            <a:r>
              <a:rPr lang="de-DE" altLang="en-US">
                <a:latin typeface="Calibri" charset="0"/>
                <a:hlinkClick r:id="rId4" tooltip="" action="ppaction://hlinkfile"/>
              </a:rPr>
              <a:t>https://www.genomicsengland.co.uk/initiatives/100000-genomes-project</a:t>
            </a:r>
            <a:endParaRPr lang="de-DE" altLang="en-US">
              <a:latin typeface="Calibri" charset="0"/>
            </a:endParaRPr>
          </a:p>
          <a:p>
            <a:endParaRPr lang="de-DE" altLang="en-US">
              <a:latin typeface="Calibri" charset="0"/>
            </a:endParaRPr>
          </a:p>
          <a:p>
            <a:endParaRPr lang="de-DE" altLang="en-US">
              <a:latin typeface="Calibri"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Presentations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normAutofit lnSpcReduction="10000"/>
          </a:bodyPr>
          <a:p>
            <a:pPr lvl="1"/>
            <a:r>
              <a:rPr lang="de-DE" altLang="en-US" sz="2000">
                <a:latin typeface="Calibri" charset="0"/>
                <a:sym typeface="+mn-ea"/>
              </a:rPr>
              <a:t>Your name?</a:t>
            </a:r>
            <a:endParaRPr lang="de-DE" altLang="en-US" sz="2000">
              <a:latin typeface="Calibri" charset="0"/>
              <a:sym typeface="+mn-ea"/>
            </a:endParaRPr>
          </a:p>
          <a:p>
            <a:pPr lvl="1"/>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1775">
                <a:latin typeface="Calibri" charset="0"/>
                <a:sym typeface="+mn-ea"/>
              </a:rPr>
              <a:t>Python?</a:t>
            </a:r>
            <a:endParaRPr lang="de-DE" altLang="en-US" sz="1775">
              <a:latin typeface="Calibri" charset="0"/>
              <a:sym typeface="+mn-ea"/>
            </a:endParaRPr>
          </a:p>
          <a:p>
            <a:pPr lvl="2"/>
            <a:r>
              <a:rPr lang="de-DE" altLang="en-US" sz="1775">
                <a:latin typeface="Calibri" charset="0"/>
                <a:sym typeface="+mn-ea"/>
              </a:rPr>
              <a:t>UNIX?</a:t>
            </a:r>
            <a:endParaRPr lang="de-DE" altLang="en-US" sz="1775">
              <a:latin typeface="Calibri" charset="0"/>
              <a:sym typeface="+mn-ea"/>
            </a:endParaRPr>
          </a:p>
          <a:p>
            <a:pPr lvl="1"/>
            <a:endParaRPr lang="de-DE" altLang="en-US" sz="2000">
              <a:latin typeface="Calibri" charset="0"/>
              <a:sym typeface="+mn-ea"/>
            </a:endParaRPr>
          </a:p>
          <a:p>
            <a:pPr lvl="1"/>
            <a:endParaRPr lang="de-DE" altLang="en-US" sz="2000">
              <a:latin typeface="Calibri" charset="0"/>
              <a:sym typeface="+mn-ea"/>
            </a:endParaRPr>
          </a:p>
          <a:p>
            <a:pPr marL="457200" lvl="1" indent="0">
              <a:buNone/>
            </a:pPr>
            <a:r>
              <a:rPr lang="de-DE" altLang="en-US" sz="2000">
                <a:highlight>
                  <a:srgbClr val="FFFF00"/>
                </a:highlight>
                <a:latin typeface="Calibri" charset="0"/>
              </a:rPr>
              <a:t>Start thinking on these answers, you will have to answer in two slides</a:t>
            </a:r>
            <a:endParaRPr lang="de-DE" altLang="en-US" sz="2000">
              <a:latin typeface="Calibri" charset="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am I?</a:t>
            </a:r>
            <a:endParaRPr lang="de-DE" altLang="en-US">
              <a:latin typeface="Calibri" charset="0"/>
            </a:endParaRPr>
          </a:p>
        </p:txBody>
      </p:sp>
      <p:sp>
        <p:nvSpPr>
          <p:cNvPr id="4" name="Content Placeholder 3"/>
          <p:cNvSpPr>
            <a:spLocks noGrp="1"/>
          </p:cNvSpPr>
          <p:nvPr>
            <p:ph idx="1"/>
          </p:nvPr>
        </p:nvSpPr>
        <p:spPr/>
        <p:txBody>
          <a:bodyPr>
            <a:normAutofit fontScale="90000" lnSpcReduction="10000"/>
          </a:bodyPr>
          <a:p>
            <a:pPr lvl="0"/>
            <a:r>
              <a:rPr lang="en-US" altLang="de-DE" sz="1800">
                <a:latin typeface="Calibri" charset="0"/>
              </a:rPr>
              <a:t>Pablo Riesgo Ferreiro</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Bioinformatics scientist @ TRON gGmbH Computational Medicine since 2019</a:t>
            </a:r>
            <a:endParaRPr lang="de-DE" altLang="en-US" sz="1800">
              <a:latin typeface="Calibri" charset="0"/>
            </a:endParaRPr>
          </a:p>
          <a:p>
            <a:pPr lvl="0"/>
            <a:r>
              <a:rPr lang="de-DE" altLang="en-US" sz="1800">
                <a:latin typeface="Calibri" charset="0"/>
              </a:rPr>
              <a:t>Bioinformatician since 2012</a:t>
            </a:r>
            <a:endParaRPr lang="de-DE" altLang="en-US" sz="1800">
              <a:latin typeface="Calibri" charset="0"/>
            </a:endParaRPr>
          </a:p>
          <a:p>
            <a:pPr lvl="0"/>
            <a:r>
              <a:rPr lang="de-DE" altLang="en-US" sz="1800">
                <a:latin typeface="Calibri" charset="0"/>
              </a:rPr>
              <a:t>Professional software engineer since 2007</a:t>
            </a:r>
            <a:endParaRPr lang="de-DE" altLang="en-US" sz="1800">
              <a:latin typeface="Calibri" charset="0"/>
            </a:endParaRPr>
          </a:p>
          <a:p>
            <a:pPr lvl="0"/>
            <a:r>
              <a:rPr lang="de-DE" altLang="en-US" sz="1800">
                <a:latin typeface="Calibri" charset="0"/>
              </a:rPr>
              <a:t>Double Master degree in Computer Science (2008) and in Bioinformatics and Biostatistics (2011)</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Worked in five countries, from startups to large multinationals to research institutes</a:t>
            </a:r>
            <a:endParaRPr lang="de-DE" altLang="en-US" sz="1800">
              <a:latin typeface="Calibri" charset="0"/>
            </a:endParaRPr>
          </a:p>
          <a:p>
            <a:pPr lvl="0"/>
            <a:r>
              <a:rPr lang="de-DE" altLang="en-US" sz="1800">
                <a:latin typeface="Calibri" charset="0"/>
              </a:rPr>
              <a:t>I am skilled with computers and mathematics and love to apply these skills to biological problems and learn as much biology as I can</a:t>
            </a:r>
            <a:endParaRPr lang="de-DE" altLang="en-US" sz="1800">
              <a:latin typeface="Calibri" charset="0"/>
            </a:endParaRPr>
          </a:p>
          <a:p>
            <a:pPr lvl="0"/>
            <a:r>
              <a:rPr lang="de-DE" altLang="en-US" sz="1800">
                <a:latin typeface="Calibri" charset="0"/>
              </a:rPr>
              <a:t>I do not have practical experience in the wet lab!</a:t>
            </a:r>
            <a:endParaRPr lang="de-DE" altLang="en-US" sz="1800">
              <a:latin typeface="Calibri" charset="0"/>
            </a:endParaRPr>
          </a:p>
          <a:p>
            <a:pPr lvl="0"/>
            <a:endParaRPr lang="de-DE" altLang="en-US" sz="1800">
              <a:latin typeface="Calibri" charset="0"/>
            </a:endParaRPr>
          </a:p>
          <a:p>
            <a:pPr lvl="0"/>
            <a:r>
              <a:rPr lang="de-DE" altLang="en-US" sz="1800">
                <a:latin typeface="Calibri" charset="0"/>
              </a:rPr>
              <a:t>My daily routine involves analysing data (20 %), generating new data by applying computational methods (20 %), developing new methods (40 %)</a:t>
            </a:r>
            <a:endParaRPr lang="de-DE" altLang="en-US" sz="1800">
              <a:latin typeface="Calibri" charset="0"/>
            </a:endParaRPr>
          </a:p>
          <a:p>
            <a:pPr lvl="0"/>
            <a:endParaRPr lang="de-DE" altLang="en-US" sz="1800">
              <a:latin typeface="Calibri"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what is TRON gGmbH?</a:t>
            </a:r>
            <a:endParaRPr lang="de-DE" altLang="en-US">
              <a:latin typeface="Calibri" charset="0"/>
            </a:endParaRPr>
          </a:p>
        </p:txBody>
      </p:sp>
      <p:sp>
        <p:nvSpPr>
          <p:cNvPr id="4" name="Content Placeholder 3"/>
          <p:cNvSpPr>
            <a:spLocks noGrp="1"/>
          </p:cNvSpPr>
          <p:nvPr>
            <p:ph idx="1"/>
          </p:nvPr>
        </p:nvSpPr>
        <p:spPr>
          <a:xfrm>
            <a:off x="647700" y="1825625"/>
            <a:ext cx="10206990" cy="4351655"/>
          </a:xfrm>
        </p:spPr>
        <p:txBody>
          <a:bodyPr/>
          <a:p>
            <a:pPr lvl="0"/>
            <a:r>
              <a:rPr lang="de-DE" altLang="en-US" sz="1600">
                <a:latin typeface="Calibri" charset="0"/>
              </a:rPr>
              <a:t>TRON gGmbH, the institute for </a:t>
            </a:r>
            <a:r>
              <a:rPr lang="de-DE" altLang="en-US" sz="1600" b="1">
                <a:latin typeface="Calibri" charset="0"/>
              </a:rPr>
              <a:t>Translational Oncology and Immunology</a:t>
            </a:r>
            <a:r>
              <a:rPr lang="de-DE" altLang="en-US" sz="1600">
                <a:latin typeface="Calibri" charset="0"/>
              </a:rPr>
              <a:t> is a new rapidly growing biopharmaceutical non-profit research institute seeking to diagnose and treat unmet medical needs through novel therapies</a:t>
            </a:r>
            <a:endParaRPr lang="de-DE" altLang="en-US" sz="1600">
              <a:latin typeface="Calibri" charset="0"/>
            </a:endParaRPr>
          </a:p>
          <a:p>
            <a:pPr lvl="0"/>
            <a:r>
              <a:rPr lang="de-DE" altLang="en-US" sz="1600">
                <a:latin typeface="Calibri" charset="0"/>
              </a:rPr>
              <a:t>Funded in 2010 by Ugur Sahin, Christoph Huber and Özlem Türeci </a:t>
            </a:r>
            <a:r>
              <a:rPr lang="de-DE" altLang="en-US" sz="1600">
                <a:latin typeface="Calibri" charset="0"/>
                <a:hlinkClick r:id="rId1" action="ppaction://hlinkfile"/>
              </a:rPr>
              <a:t>https://www.tron-mainz.de/</a:t>
            </a:r>
            <a:endParaRPr lang="de-DE" altLang="en-US" sz="1600">
              <a:latin typeface="Calibri" charset="0"/>
            </a:endParaRPr>
          </a:p>
          <a:p>
            <a:pPr lvl="0"/>
            <a:r>
              <a:rPr lang="de-DE" altLang="en-US" sz="1600">
                <a:latin typeface="Calibri" charset="0"/>
              </a:rPr>
              <a:t>TRON is located in Mainz, Germany, has strong connection to start-up HI-TRON, the University of Mainz and Biontech SE and is developing novel platforms for therapies and biomarkers</a:t>
            </a:r>
            <a:endParaRPr lang="de-DE" altLang="en-US" sz="1600">
              <a:latin typeface="Calibri" charset="0"/>
            </a:endParaRPr>
          </a:p>
          <a:p>
            <a:pPr lvl="0"/>
            <a:endParaRPr lang="de-DE" altLang="en-US" sz="1600">
              <a:latin typeface="Calibri" charset="0"/>
            </a:endParaRPr>
          </a:p>
          <a:p>
            <a:pPr lvl="0"/>
            <a:r>
              <a:rPr lang="de-DE" altLang="en-US" sz="1600">
                <a:latin typeface="Calibri" charset="0"/>
              </a:rPr>
              <a:t>At TRON there is a strong emphasis in training the new generation of scientists. We have in our team master students, student assistants (Hilfswissenschaftler) and finally PhD students</a:t>
            </a:r>
            <a:endParaRPr lang="de-DE" altLang="en-US" sz="1600">
              <a:latin typeface="Calibri" charset="0"/>
            </a:endParaRPr>
          </a:p>
          <a:p>
            <a:pPr lvl="1"/>
            <a:r>
              <a:rPr lang="de-DE" altLang="en-US" sz="1600">
                <a:latin typeface="Calibri" charset="0"/>
              </a:rPr>
              <a:t>The ATLAS program is a joint PhD program between Biontech and TRON </a:t>
            </a:r>
            <a:r>
              <a:rPr lang="de-DE" altLang="en-US" sz="1600">
                <a:latin typeface="Calibri" charset="0"/>
                <a:hlinkClick r:id="rId2" action="ppaction://hlinkfile"/>
              </a:rPr>
              <a:t>https://atlas-phdprogram.com/</a:t>
            </a:r>
            <a:r>
              <a:rPr lang="de-DE" altLang="en-US" sz="1600">
                <a:latin typeface="Calibri" charset="0"/>
              </a:rPr>
              <a:t> </a:t>
            </a:r>
            <a:endParaRPr lang="de-DE" altLang="en-US" sz="1600">
              <a:latin typeface="Calibri" charset="0"/>
            </a:endParaRPr>
          </a:p>
          <a:p>
            <a:pPr lvl="0"/>
            <a:r>
              <a:rPr lang="de-DE" altLang="en-US" sz="1600">
                <a:latin typeface="Calibri" charset="0"/>
              </a:rPr>
              <a:t>The team is growing </a:t>
            </a:r>
            <a:r>
              <a:rPr lang="de-DE" altLang="en-US" sz="1600">
                <a:latin typeface="Calibri" charset="0"/>
                <a:hlinkClick r:id="rId3" action="ppaction://hlinkfile"/>
              </a:rPr>
              <a:t>https://tron-mainz.de/de/karriere#job-openings</a:t>
            </a:r>
            <a:r>
              <a:rPr lang="de-DE" altLang="en-US" sz="1600">
                <a:latin typeface="Calibri" charset="0"/>
              </a:rPr>
              <a:t> !!</a:t>
            </a:r>
            <a:endParaRPr lang="de-DE" altLang="en-US" sz="1600">
              <a:latin typeface="Calibri" charset="0"/>
            </a:endParaRPr>
          </a:p>
          <a:p>
            <a:pPr lvl="0"/>
            <a:r>
              <a:rPr lang="de-DE" altLang="en-US" sz="1600">
                <a:latin typeface="Calibri" charset="0"/>
              </a:rPr>
              <a:t>If you are curious about the bionformatics output of TRON, part of it is open sourced here </a:t>
            </a:r>
            <a:r>
              <a:rPr lang="de-DE" altLang="en-US" sz="1600">
                <a:latin typeface="Calibri" charset="0"/>
                <a:sym typeface="+mn-ea"/>
                <a:hlinkClick r:id="rId4" action="ppaction://hlinkfile"/>
              </a:rPr>
              <a:t>https://github.com/tron-bioinformatics</a:t>
            </a:r>
            <a:endParaRPr lang="de-DE" altLang="en-US" sz="1600">
              <a:latin typeface="Calibri" charset="0"/>
            </a:endParaRPr>
          </a:p>
          <a:p>
            <a:pPr lvl="0"/>
            <a:endParaRPr lang="de-DE" altLang="en-US" sz="1600">
              <a:latin typeface="Calibri" charset="0"/>
            </a:endParaRPr>
          </a:p>
        </p:txBody>
      </p:sp>
      <p:pic>
        <p:nvPicPr>
          <p:cNvPr id="3" name="Grafik 1"/>
          <p:cNvPicPr>
            <a:picLocks noChangeAspect="1"/>
          </p:cNvPicPr>
          <p:nvPr/>
        </p:nvPicPr>
        <p:blipFill>
          <a:blip r:embed="rId5"/>
          <a:srcRect l="64099" t="12396" r="9508" b="76431"/>
          <a:stretch>
            <a:fillRect/>
          </a:stretch>
        </p:blipFill>
        <p:spPr>
          <a:xfrm>
            <a:off x="10016173" y="590550"/>
            <a:ext cx="1574165" cy="373380"/>
          </a:xfrm>
          <a:prstGeom prst="rect">
            <a:avLst/>
          </a:prstGeom>
          <a:noFill/>
          <a:ln w="9525">
            <a:noFill/>
          </a:ln>
        </p:spPr>
      </p:pic>
      <p:sp>
        <p:nvSpPr>
          <p:cNvPr id="7" name="Left Arrow 6"/>
          <p:cNvSpPr/>
          <p:nvPr/>
        </p:nvSpPr>
        <p:spPr>
          <a:xfrm>
            <a:off x="10696575" y="4835525"/>
            <a:ext cx="779780" cy="520065"/>
          </a:xfrm>
          <a:prstGeom prst="leftArrow">
            <a:avLst/>
          </a:prstGeom>
          <a:gradFill>
            <a:gsLst>
              <a:gs pos="0">
                <a:srgbClr val="FE4444"/>
              </a:gs>
              <a:gs pos="100000">
                <a:srgbClr val="832B2B"/>
              </a:gs>
            </a:gsLst>
            <a:lin ang="5400000" scaled="0"/>
          </a:gradFill>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Presentations - who are you?</a:t>
            </a:r>
            <a:endParaRPr lang="de-DE" altLang="en-US">
              <a:latin typeface="Calibri" charset="0"/>
            </a:endParaRPr>
          </a:p>
        </p:txBody>
      </p:sp>
      <p:sp>
        <p:nvSpPr>
          <p:cNvPr id="3" name="Content Placeholder 2"/>
          <p:cNvSpPr/>
          <p:nvPr>
            <p:ph idx="1"/>
          </p:nvPr>
        </p:nvSpPr>
        <p:spPr/>
        <p:txBody>
          <a:bodyPr/>
          <a:p>
            <a:pPr lvl="1"/>
            <a:r>
              <a:rPr lang="de-DE" altLang="en-US" sz="2000">
                <a:latin typeface="Calibri" charset="0"/>
                <a:sym typeface="+mn-ea"/>
              </a:rPr>
              <a:t>Your name?</a:t>
            </a:r>
            <a:endParaRPr lang="de-DE" altLang="en-US" sz="2000">
              <a:latin typeface="Calibri" charset="0"/>
              <a:sym typeface="+mn-ea"/>
            </a:endParaRPr>
          </a:p>
          <a:p>
            <a:pPr lvl="1"/>
            <a:r>
              <a:rPr lang="de-DE" altLang="en-US" sz="2000">
                <a:latin typeface="Calibri" charset="0"/>
                <a:sym typeface="+mn-ea"/>
              </a:rPr>
              <a:t>What are your professional goals?</a:t>
            </a:r>
            <a:endParaRPr lang="de-DE" altLang="en-US" sz="2000">
              <a:latin typeface="Calibri" charset="0"/>
            </a:endParaRPr>
          </a:p>
          <a:p>
            <a:pPr lvl="1"/>
            <a:r>
              <a:rPr lang="de-DE" altLang="en-US" sz="2000">
                <a:latin typeface="Calibri" charset="0"/>
                <a:sym typeface="+mn-ea"/>
              </a:rPr>
              <a:t>Why are you interested in bioinformatics?</a:t>
            </a:r>
            <a:endParaRPr lang="de-DE" altLang="en-US" sz="2000">
              <a:latin typeface="Calibri" charset="0"/>
            </a:endParaRPr>
          </a:p>
          <a:p>
            <a:pPr lvl="1"/>
            <a:r>
              <a:rPr lang="de-DE" altLang="en-US" sz="2000">
                <a:latin typeface="Calibri" charset="0"/>
                <a:sym typeface="+mn-ea"/>
              </a:rPr>
              <a:t>What would you want to learn in this course?</a:t>
            </a:r>
            <a:endParaRPr lang="de-DE" altLang="en-US" sz="2000">
              <a:latin typeface="Calibri" charset="0"/>
              <a:sym typeface="+mn-ea"/>
            </a:endParaRPr>
          </a:p>
          <a:p>
            <a:pPr lvl="1"/>
            <a:endParaRPr lang="de-DE" altLang="en-US" sz="2000">
              <a:latin typeface="Calibri" charset="0"/>
              <a:sym typeface="+mn-ea"/>
            </a:endParaRPr>
          </a:p>
          <a:p>
            <a:pPr lvl="1"/>
            <a:r>
              <a:rPr lang="de-DE" altLang="en-US" sz="2000">
                <a:latin typeface="Calibri" charset="0"/>
                <a:sym typeface="+mn-ea"/>
              </a:rPr>
              <a:t>Do you have a computer with you?</a:t>
            </a:r>
            <a:endParaRPr lang="de-DE" altLang="en-US" sz="2000">
              <a:latin typeface="Calibri" charset="0"/>
              <a:sym typeface="+mn-ea"/>
            </a:endParaRPr>
          </a:p>
          <a:p>
            <a:pPr lvl="1"/>
            <a:r>
              <a:rPr lang="de-DE" altLang="en-US" sz="2000">
                <a:latin typeface="Calibri" charset="0"/>
                <a:sym typeface="+mn-ea"/>
              </a:rPr>
              <a:t>Do you have any experience with:</a:t>
            </a:r>
            <a:endParaRPr lang="de-DE" altLang="en-US" sz="2000">
              <a:latin typeface="Calibri" charset="0"/>
              <a:sym typeface="+mn-ea"/>
            </a:endParaRPr>
          </a:p>
          <a:p>
            <a:pPr lvl="2"/>
            <a:r>
              <a:rPr lang="de-DE" altLang="en-US" sz="2000">
                <a:latin typeface="Calibri" charset="0"/>
                <a:sym typeface="+mn-ea"/>
              </a:rPr>
              <a:t>Python?</a:t>
            </a:r>
            <a:endParaRPr lang="de-DE" altLang="en-US" sz="2000">
              <a:latin typeface="Calibri" charset="0"/>
              <a:sym typeface="+mn-ea"/>
            </a:endParaRPr>
          </a:p>
          <a:p>
            <a:pPr lvl="2"/>
            <a:r>
              <a:rPr lang="de-DE" altLang="en-US" sz="2000">
                <a:latin typeface="Calibri" charset="0"/>
                <a:sym typeface="+mn-ea"/>
              </a:rPr>
              <a:t>UNIX?</a:t>
            </a:r>
            <a:endParaRPr lang="de-DE" altLang="en-US" sz="2000">
              <a:latin typeface="Calibri" charset="0"/>
              <a:sym typeface="+mn-ea"/>
            </a:endParaRPr>
          </a:p>
          <a:p>
            <a:pPr lvl="1"/>
            <a:endParaRPr lang="de-DE" altLang="en-US" sz="2000">
              <a:latin typeface="Calibri" charset="0"/>
            </a:endParaRP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sym typeface="+mn-ea"/>
              </a:rPr>
              <a:t>Course overview, objectives and non-objectives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23547</Words>
  <Application>WPS Presentation</Application>
  <PresentationFormat>宽屏</PresentationFormat>
  <Paragraphs>383</Paragraphs>
  <Slides>35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Arial</vt:lpstr>
      <vt:lpstr>SimSun</vt:lpstr>
      <vt:lpstr>Wingdings</vt:lpstr>
      <vt:lpstr>DejaVu Sans</vt:lpstr>
      <vt:lpstr>Calibri</vt:lpstr>
      <vt:lpstr>Microsoft YaHei</vt:lpstr>
      <vt:lpstr>Droid Sans Fallback</vt:lpstr>
      <vt:lpstr>Arial Unicode MS</vt:lpstr>
      <vt:lpstr>Arial Black</vt:lpstr>
      <vt:lpstr>SimSun</vt:lpstr>
      <vt:lpstr>OpenSymbol</vt:lpstr>
      <vt:lpstr>Office Theme</vt:lpstr>
      <vt:lpstr>Introduction to Bioinformatics</vt:lpstr>
      <vt:lpstr>Outline of this session</vt:lpstr>
      <vt:lpstr>Organization of the course</vt:lpstr>
      <vt:lpstr>Presentations</vt:lpstr>
      <vt:lpstr>Presentations - who are you?</vt:lpstr>
      <vt:lpstr>Presentations - who am I?</vt:lpstr>
      <vt:lpstr>Presentations - what is TRON gGmbH?</vt:lpstr>
      <vt:lpstr>Presentations - who are you?</vt:lpstr>
      <vt:lpstr>Course overview, objectives and non-objectives</vt:lpstr>
      <vt:lpstr>Objectives of the course</vt:lpstr>
      <vt:lpstr>Non-objectives of the course that are though very relevant in bioinformatics</vt:lpstr>
      <vt:lpstr>Outline of the whole course</vt:lpstr>
      <vt:lpstr>Definition of bioinformatics and computational biology</vt:lpstr>
      <vt:lpstr>Definition of bioinformatics (... and his cousin computational biology)</vt:lpstr>
      <vt:lpstr>Bioinformatics or computational biology (let‘s ask the robot)</vt:lpstr>
      <vt:lpstr>Bioinformatics or computational biology (let‘s ask the other robot)</vt:lpstr>
      <vt:lpstr>Bioinformatics or computational biology</vt:lpstr>
      <vt:lpstr>Skills and routine of a bioinformatician</vt:lpstr>
      <vt:lpstr>Skills needed by a bioinformatician</vt:lpstr>
      <vt:lpstr>Bioinformatics user persona (Welch, 2014)</vt:lpstr>
      <vt:lpstr>Bioinformatics scientist persona (Welch, 2014)</vt:lpstr>
      <vt:lpstr>Bioinformatics engineer persona (Welch, 2014)</vt:lpstr>
      <vt:lpstr>Most popular programming languages and topics in bioinformatics</vt:lpstr>
      <vt:lpstr>Brief history of bioinformatics</vt:lpstr>
      <vt:lpstr>Brief history of bioinformatics 1950-1970: the origins</vt:lpstr>
      <vt:lpstr>Brief history of bioinformatics 1950-1970: the origins</vt:lpstr>
      <vt:lpstr>Brief history of bioinformatics 1950-1970: the origins</vt:lpstr>
      <vt:lpstr>Brief history of bioinformatics 1970-1980: paradigm shift from protein to DNA analysis</vt:lpstr>
      <vt:lpstr>Brief history of bioinformatics 1980-1990: parallel advances in biology and computer science</vt:lpstr>
      <vt:lpstr>Brief history of bioinformatics 1990-2000: genomics, structural bioinformatics and the information superhighway</vt:lpstr>
      <vt:lpstr>PowerPoint 演示文稿</vt:lpstr>
      <vt:lpstr>Brief history of bioinformatics 2000-2010: high-throughput bioinformatics</vt:lpstr>
      <vt:lpstr>Brief history of bioinformatics 2000-today: large genomic initiatives</vt:lpstr>
      <vt:lpstr>Brief history of bioinformatics 2010-today: data heterogeneity explosion</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53</cp:revision>
  <dcterms:created xsi:type="dcterms:W3CDTF">2023-10-14T16:22:38Z</dcterms:created>
  <dcterms:modified xsi:type="dcterms:W3CDTF">2023-10-14T16:22:38Z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